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62" r:id="rId8"/>
  </p:sldMasterIdLst>
  <p:notesMasterIdLst>
    <p:notesMasterId r:id="rId28"/>
  </p:notesMasterIdLst>
  <p:handoutMasterIdLst>
    <p:handoutMasterId r:id="rId29"/>
  </p:handoutMasterIdLst>
  <p:sldIdLst>
    <p:sldId id="409" r:id="rId9"/>
    <p:sldId id="389" r:id="rId10"/>
    <p:sldId id="390" r:id="rId11"/>
    <p:sldId id="608" r:id="rId12"/>
    <p:sldId id="406" r:id="rId13"/>
    <p:sldId id="609" r:id="rId14"/>
    <p:sldId id="606" r:id="rId15"/>
    <p:sldId id="412" r:id="rId16"/>
    <p:sldId id="418" r:id="rId17"/>
    <p:sldId id="395" r:id="rId18"/>
    <p:sldId id="400" r:id="rId19"/>
    <p:sldId id="398" r:id="rId20"/>
    <p:sldId id="607" r:id="rId21"/>
    <p:sldId id="401" r:id="rId22"/>
    <p:sldId id="610" r:id="rId23"/>
    <p:sldId id="611" r:id="rId24"/>
    <p:sldId id="613" r:id="rId25"/>
    <p:sldId id="410" r:id="rId26"/>
    <p:sldId id="413" r:id="rId27"/>
  </p:sldIdLst>
  <p:sldSz cx="12192000" cy="6858000"/>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160" userDrawn="1">
          <p15:clr>
            <a:srgbClr val="A4A3A4"/>
          </p15:clr>
        </p15:guide>
        <p15:guide id="5" pos="19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DCFAB9-0451-1135-07FF-C581A38CC324}" name="Barca, Erik (Boston)" initials="BE(" userId="S::erik.barca@towerswatson.com::925abecd-644c-481c-9349-f040bce47a26" providerId="AD"/>
  <p188:author id="{B1CD2DFF-1EDF-56BC-8FE3-17537F5A2334}" name="Krammer, Nina (Greenville)" initials="K(" userId="S::nina.krammer@towerswatson.com::df89881b-639b-4221-823f-f3a526ea5c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61"/>
    <a:srgbClr val="DACBF6"/>
    <a:srgbClr val="D70B45"/>
    <a:srgbClr val="EEADEA"/>
    <a:srgbClr val="C2A8F0"/>
    <a:srgbClr val="E992E3"/>
    <a:srgbClr val="1D418E"/>
    <a:srgbClr val="DBE7FE"/>
    <a:srgbClr val="E5D7F0"/>
    <a:srgbClr val="E7DC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68150-4548-4416-AE5F-476AFEFDD754}" v="1" dt="2024-03-07T18:47:54.472"/>
    <p1510:client id="{C05C5696-FF19-45B6-81DF-5CA18144A1D1}" v="1" dt="2024-03-07T18:06:04.5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7463" autoAdjust="0"/>
  </p:normalViewPr>
  <p:slideViewPr>
    <p:cSldViewPr snapToGrid="0">
      <p:cViewPr varScale="1">
        <p:scale>
          <a:sx n="79" d="100"/>
          <a:sy n="79" d="100"/>
        </p:scale>
        <p:origin x="662" y="72"/>
      </p:cViewPr>
      <p:guideLst>
        <p:guide orient="horz" pos="2160"/>
        <p:guide pos="190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tags" Target="tags/tag1.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t>3/7/2024</a:t>
            </a:fld>
            <a:endParaRPr lang="en-US"/>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D89D3-6540-412A-8DF7-24F6B362E6BB}"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CA8E-E054-4945-93F6-8F3E2A7D5A26}" type="slidenum">
              <a:rPr lang="en-US" smtClean="0"/>
              <a:t>‹#›</a:t>
            </a:fld>
            <a:endParaRPr lang="en-US"/>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CCA8E-E054-4945-93F6-8F3E2A7D5A26}" type="slidenum">
              <a:rPr lang="en-US" smtClean="0"/>
              <a:t>2</a:t>
            </a:fld>
            <a:endParaRPr lang="en-US"/>
          </a:p>
        </p:txBody>
      </p:sp>
    </p:spTree>
    <p:extLst>
      <p:ext uri="{BB962C8B-B14F-4D97-AF65-F5344CB8AC3E}">
        <p14:creationId xmlns:p14="http://schemas.microsoft.com/office/powerpoint/2010/main" val="3148126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Most plans that offer prescription drug coverage, like plans from employers or unions, must send their Part D eligible retirees a yearly notice explaining if it’s creditable coverage.</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12</a:t>
            </a:fld>
            <a:endParaRPr lang="en-US"/>
          </a:p>
        </p:txBody>
      </p:sp>
    </p:spTree>
    <p:extLst>
      <p:ext uri="{BB962C8B-B14F-4D97-AF65-F5344CB8AC3E}">
        <p14:creationId xmlns:p14="http://schemas.microsoft.com/office/powerpoint/2010/main" val="2697245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Rubik"/>
              </a:rPr>
              <a:t>Enrolling in Medicare prescription drug coverage is optional, however if you decide not to get it when you’re first eligible, and you don’t have other creditable prescription drug coverage (like drug coverage from an employer or union) or get Extra Help, you’ll likely pay a late enrollment penalty if you join a plan later. You’ll pay this penalty for as long as you have Medicare drug coverage.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The cost of the late enrollment penalty depends on how long you went without Part D or creditable prescription drug coverage. Medicare calculates the penalty by multiplying 1% of the "national base beneficiary premium" </a:t>
            </a:r>
            <a:r>
              <a:rPr lang="en-US" b="1" i="0" dirty="0">
                <a:solidFill>
                  <a:srgbClr val="111111"/>
                </a:solidFill>
                <a:effectLst/>
                <a:latin typeface="Roboto" panose="02000000000000000000" pitchFamily="2" charset="0"/>
              </a:rPr>
              <a:t>($34.70</a:t>
            </a:r>
            <a:r>
              <a:rPr lang="en-US" b="0" i="0" dirty="0">
                <a:solidFill>
                  <a:srgbClr val="111111"/>
                </a:solidFill>
                <a:effectLst/>
                <a:latin typeface="Roboto" panose="02000000000000000000" pitchFamily="2" charset="0"/>
              </a:rPr>
              <a:t> in 2024) times the number of full, uncovered months you didn't have Part D or creditable coverage.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When they enroll is when they will start seeing the penalty, i.e. if they enroll 2 years late aka 24 months</a:t>
            </a:r>
            <a:br>
              <a:rPr lang="en-US" b="0" i="0" dirty="0">
                <a:solidFill>
                  <a:srgbClr val="111111"/>
                </a:solidFill>
                <a:effectLst/>
                <a:latin typeface="Roboto" panose="02000000000000000000" pitchFamily="2" charset="0"/>
              </a:rPr>
            </a:br>
            <a:r>
              <a:rPr lang="en-US" b="0" i="0" dirty="0">
                <a:solidFill>
                  <a:srgbClr val="111111"/>
                </a:solidFill>
                <a:effectLst/>
                <a:latin typeface="Roboto" panose="02000000000000000000" pitchFamily="2" charset="0"/>
              </a:rPr>
              <a:t>They pay the penalty every month the rest of their lives</a:t>
            </a:r>
            <a:endParaRPr lang="en-US" dirty="0"/>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13</a:t>
            </a:fld>
            <a:endParaRPr lang="en-US"/>
          </a:p>
        </p:txBody>
      </p:sp>
    </p:spTree>
    <p:extLst>
      <p:ext uri="{BB962C8B-B14F-4D97-AF65-F5344CB8AC3E}">
        <p14:creationId xmlns:p14="http://schemas.microsoft.com/office/powerpoint/2010/main" val="1179068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15</a:t>
            </a:fld>
            <a:endParaRPr lang="en-US"/>
          </a:p>
        </p:txBody>
      </p:sp>
    </p:spTree>
    <p:extLst>
      <p:ext uri="{BB962C8B-B14F-4D97-AF65-F5344CB8AC3E}">
        <p14:creationId xmlns:p14="http://schemas.microsoft.com/office/powerpoint/2010/main" val="245234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New for 2025, retiree maximum out of pocket limit $2,000.  </a:t>
            </a: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OOPM</a:t>
            </a:r>
            <a:r>
              <a:rPr kumimoji="0" lang="en-US" alt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met by retiree share plus employer benefits in excess of standard Part D benefit.  Starting in 2025, pharma discount payments no longer count toward the retiree’s OOP maximum.  retirees reaching </a:t>
            </a:r>
            <a:r>
              <a:rPr kumimoji="0" lang="en-US" alt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TrOOP</a:t>
            </a: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under 2024 Part D will save about $1,400 or more in 2025 under the new $2,000 OOP maximum.  </a:t>
            </a:r>
            <a:endPar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16</a:t>
            </a:fld>
            <a:endParaRPr lang="en-US"/>
          </a:p>
        </p:txBody>
      </p:sp>
    </p:spTree>
    <p:extLst>
      <p:ext uri="{BB962C8B-B14F-4D97-AF65-F5344CB8AC3E}">
        <p14:creationId xmlns:p14="http://schemas.microsoft.com/office/powerpoint/2010/main" val="1988899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600"/>
              </a:spcBef>
              <a:spcAft>
                <a:spcPts val="600"/>
              </a:spcAft>
              <a:buClr>
                <a:srgbClr val="7F35B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Corbel" charset="0"/>
                <a:cs typeface="Corbel" charset="0"/>
              </a:rPr>
              <a:t>The Inflation Reduction Act (IRA) of 2022 </a:t>
            </a:r>
            <a:r>
              <a:rPr kumimoji="0" lang="en-US" sz="1200" b="1" i="0" u="none" strike="noStrike" kern="1200" cap="none" spc="0" normalizeH="0" baseline="0" noProof="0" dirty="0">
                <a:ln>
                  <a:noFill/>
                </a:ln>
                <a:solidFill>
                  <a:srgbClr val="7F35B2"/>
                </a:solidFill>
                <a:effectLst/>
                <a:uLnTx/>
                <a:uFillTx/>
                <a:latin typeface="Arial" panose="020B0604020202020204"/>
                <a:ea typeface="Corbel" charset="0"/>
                <a:cs typeface="Corbel" charset="0"/>
              </a:rPr>
              <a:t>represents the most significant change to the design and funding of Medicare Part D </a:t>
            </a:r>
            <a:r>
              <a:rPr kumimoji="0" lang="en-US" sz="1200" b="0" i="0" u="none" strike="noStrike" kern="1200" cap="none" spc="0" normalizeH="0" baseline="0" noProof="0" dirty="0">
                <a:ln>
                  <a:noFill/>
                </a:ln>
                <a:solidFill>
                  <a:srgbClr val="000000"/>
                </a:solidFill>
                <a:effectLst/>
                <a:uLnTx/>
                <a:uFillTx/>
                <a:latin typeface="Arial" panose="020B0604020202020204"/>
                <a:ea typeface="Corbel" charset="0"/>
                <a:cs typeface="Corbel" charset="0"/>
              </a:rPr>
              <a:t>since the program started in 2006</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17</a:t>
            </a:fld>
            <a:endParaRPr lang="en-US"/>
          </a:p>
        </p:txBody>
      </p:sp>
    </p:spTree>
    <p:extLst>
      <p:ext uri="{BB962C8B-B14F-4D97-AF65-F5344CB8AC3E}">
        <p14:creationId xmlns:p14="http://schemas.microsoft.com/office/powerpoint/2010/main" val="1819659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What is Medicare Part D?</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Medicare Part D is prescription drug coverage for people who qualify for Medicare. It is administered through private health insurance carriers who are in turn, subsidized by the federal government.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3BCCA8E-E054-4945-93F6-8F3E2A7D5A26}" type="slidenum">
              <a:rPr lang="en-US" smtClean="0"/>
              <a:t>3</a:t>
            </a:fld>
            <a:endParaRPr lang="en-US"/>
          </a:p>
        </p:txBody>
      </p:sp>
    </p:spTree>
    <p:extLst>
      <p:ext uri="{BB962C8B-B14F-4D97-AF65-F5344CB8AC3E}">
        <p14:creationId xmlns:p14="http://schemas.microsoft.com/office/powerpoint/2010/main" val="429170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0"/>
                </a:solidFill>
                <a:effectLst/>
                <a:latin typeface="Rubik"/>
              </a:rPr>
              <a:t>Medicare has four parts…</a:t>
            </a:r>
          </a:p>
          <a:p>
            <a:endParaRPr lang="en-US" b="0" i="0" dirty="0">
              <a:solidFill>
                <a:srgbClr val="404040"/>
              </a:solidFill>
              <a:effectLst/>
              <a:latin typeface="Rubi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Rubik"/>
              </a:rPr>
              <a:t>Medicare Part D is insurance coverage that helps pay for prescription drugs. It's optional and offered to everyone with Medicare Part A and/or Medicare Part B. It is administered by private insurance companies approved by the federal government. Part D plans have different costs and coverage, and may require premiums, copays, and deductibles.</a:t>
            </a:r>
          </a:p>
          <a:p>
            <a:endParaRPr lang="en-US" b="0" i="0" dirty="0">
              <a:solidFill>
                <a:srgbClr val="404040"/>
              </a:solidFill>
              <a:effectLst/>
              <a:latin typeface="Rubik"/>
            </a:endParaRPr>
          </a:p>
          <a:p>
            <a:endParaRPr lang="en-US" b="0" i="0" dirty="0">
              <a:solidFill>
                <a:srgbClr val="404040"/>
              </a:solidFill>
              <a:effectLst/>
              <a:latin typeface="Rubik"/>
            </a:endParaRPr>
          </a:p>
          <a:p>
            <a:endParaRPr lang="en-US" b="0" i="0" dirty="0">
              <a:solidFill>
                <a:srgbClr val="404040"/>
              </a:solidFill>
              <a:effectLst/>
              <a:latin typeface="Rubik"/>
            </a:endParaRPr>
          </a:p>
          <a:p>
            <a:endParaRPr lang="en-US" b="0" i="0" dirty="0">
              <a:solidFill>
                <a:srgbClr val="404040"/>
              </a:solidFill>
              <a:effectLst/>
              <a:latin typeface="Rubik"/>
            </a:endParaRPr>
          </a:p>
          <a:p>
            <a:endParaRPr lang="en-US" b="0" i="0" dirty="0">
              <a:solidFill>
                <a:srgbClr val="404040"/>
              </a:solidFill>
              <a:effectLst/>
              <a:latin typeface="Rubik"/>
            </a:endParaRPr>
          </a:p>
        </p:txBody>
      </p:sp>
      <p:sp>
        <p:nvSpPr>
          <p:cNvPr id="4" name="Slide Number Placeholder 3"/>
          <p:cNvSpPr>
            <a:spLocks noGrp="1"/>
          </p:cNvSpPr>
          <p:nvPr>
            <p:ph type="sldNum" sz="quarter" idx="5"/>
          </p:nvPr>
        </p:nvSpPr>
        <p:spPr/>
        <p:txBody>
          <a:bodyPr/>
          <a:lstStyle/>
          <a:p>
            <a:fld id="{53BCCA8E-E054-4945-93F6-8F3E2A7D5A26}" type="slidenum">
              <a:rPr lang="en-US" smtClean="0"/>
              <a:t>4</a:t>
            </a:fld>
            <a:endParaRPr lang="en-US"/>
          </a:p>
        </p:txBody>
      </p:sp>
    </p:spTree>
    <p:extLst>
      <p:ext uri="{BB962C8B-B14F-4D97-AF65-F5344CB8AC3E}">
        <p14:creationId xmlns:p14="http://schemas.microsoft.com/office/powerpoint/2010/main" val="1444210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a:latin typeface="+mn-lt"/>
              </a:rPr>
              <a:t>Medicare is a federal health insurance program for people age 65 or older, people of all ages with disabilities and people with End-Stage Renal Disease (ESRD) or Lou Gehrig’s Disease (ALS). </a:t>
            </a:r>
          </a:p>
          <a:p>
            <a:endParaRPr lang="en-US" altLang="en-US">
              <a:latin typeface="Arial" panose="020B0604020202020204" pitchFamily="34" charset="0"/>
            </a:endParaRPr>
          </a:p>
          <a:p>
            <a:r>
              <a:rPr lang="en-US" altLang="en-US">
                <a:latin typeface="Arial" panose="020B0604020202020204" pitchFamily="34" charset="0"/>
              </a:rPr>
              <a:t>ESRD stands for End-State Renal Disease</a:t>
            </a:r>
          </a:p>
          <a:p>
            <a:endParaRPr lang="en-US" altLang="en-US">
              <a:latin typeface="Arial" panose="020B0604020202020204" pitchFamily="34" charset="0"/>
            </a:endParaRPr>
          </a:p>
          <a:p>
            <a:r>
              <a:rPr lang="en-US" altLang="en-US">
                <a:latin typeface="Arial" panose="020B0604020202020204" pitchFamily="34" charset="0"/>
              </a:rPr>
              <a:t>ALS stands for Amyotrophic Lateral Sclerosis, also called Lou Gehrig’s disease</a:t>
            </a:r>
          </a:p>
        </p:txBody>
      </p:sp>
      <p:sp>
        <p:nvSpPr>
          <p:cNvPr id="4" name="Slide Number Placeholder 3"/>
          <p:cNvSpPr>
            <a:spLocks noGrp="1"/>
          </p:cNvSpPr>
          <p:nvPr>
            <p:ph type="sldNum" sz="quarter" idx="5"/>
          </p:nvPr>
        </p:nvSpPr>
        <p:spPr/>
        <p:txBody>
          <a:bodyPr/>
          <a:lstStyle/>
          <a:p>
            <a:fld id="{53BCCA8E-E054-4945-93F6-8F3E2A7D5A26}" type="slidenum">
              <a:rPr lang="en-US" smtClean="0"/>
              <a:t>5</a:t>
            </a:fld>
            <a:endParaRPr lang="en-US"/>
          </a:p>
        </p:txBody>
      </p:sp>
    </p:spTree>
    <p:extLst>
      <p:ext uri="{BB962C8B-B14F-4D97-AF65-F5344CB8AC3E}">
        <p14:creationId xmlns:p14="http://schemas.microsoft.com/office/powerpoint/2010/main" val="2041920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04040"/>
                </a:solidFill>
                <a:effectLst/>
                <a:latin typeface="Rubik"/>
              </a:rPr>
              <a:t>To get Medicare drug coverage, you must have Medicare Part A (Hospital Insurance) and/or Medicare Part B (Medical Insurance). Each Medicare drug plan can vary in cost and specific drugs covered. </a:t>
            </a:r>
          </a:p>
          <a:p>
            <a:endParaRPr lang="en-US" b="0" i="0">
              <a:solidFill>
                <a:srgbClr val="404040"/>
              </a:solidFill>
              <a:effectLst/>
              <a:latin typeface="Rubik"/>
            </a:endParaRPr>
          </a:p>
          <a:p>
            <a:r>
              <a:rPr lang="en-US" b="0" i="0">
                <a:solidFill>
                  <a:srgbClr val="404040"/>
                </a:solidFill>
                <a:effectLst/>
                <a:latin typeface="Rubik"/>
              </a:rPr>
              <a:t>There are two basic ways to get Medicare drug coverage:</a:t>
            </a:r>
          </a:p>
          <a:p>
            <a:endParaRPr lang="en-US" sz="1200" b="0" i="0" kern="1200">
              <a:solidFill>
                <a:srgbClr val="404040"/>
              </a:solidFill>
              <a:effectLst/>
              <a:latin typeface="Rubik"/>
              <a:ea typeface="+mn-ea"/>
              <a:cs typeface="+mn-cs"/>
            </a:endParaRPr>
          </a:p>
          <a:p>
            <a:r>
              <a:rPr lang="en-US" sz="1200" b="0" i="0" kern="1200">
                <a:solidFill>
                  <a:schemeClr val="tx1"/>
                </a:solidFill>
                <a:effectLst/>
                <a:latin typeface="Arial" panose="020B0604020202020204" pitchFamily="34" charset="0"/>
                <a:ea typeface="+mn-ea"/>
                <a:cs typeface="+mn-cs"/>
              </a:rPr>
              <a:t>Original Medicare Part A and Part B does not include prescription drug coverage. However, you can purchase stand-alone Medicare Part D coverage through private insurance companies approved by Medicare.</a:t>
            </a:r>
          </a:p>
          <a:p>
            <a:endParaRPr lang="en-US" sz="1200"/>
          </a:p>
          <a:p>
            <a:r>
              <a:rPr lang="en-US" sz="1200"/>
              <a:t>Medicare Advantage plans, or Part C plans, are another way to get Medicare benefits. Medicare Advantage Plans are health plan options approved by Medicare and administer by private insurance companies to provide you coverage. Medicare Advantage Plans provide all your Part A (Hospital Insurance) and Part B (Medical Insurance) benefits. Most Medicare Advantage Plans also include Medicare Part D prescription drug coverage that help cover prescription drug costs. You must continue to </a:t>
            </a:r>
            <a:endParaRPr lang="en-US"/>
          </a:p>
        </p:txBody>
      </p:sp>
      <p:sp>
        <p:nvSpPr>
          <p:cNvPr id="4" name="Slide Number Placeholder 3"/>
          <p:cNvSpPr>
            <a:spLocks noGrp="1"/>
          </p:cNvSpPr>
          <p:nvPr>
            <p:ph type="sldNum" sz="quarter" idx="5"/>
          </p:nvPr>
        </p:nvSpPr>
        <p:spPr/>
        <p:txBody>
          <a:bodyPr/>
          <a:lstStyle/>
          <a:p>
            <a:fld id="{53BCCA8E-E054-4945-93F6-8F3E2A7D5A26}" type="slidenum">
              <a:rPr lang="en-US" smtClean="0"/>
              <a:t>6</a:t>
            </a:fld>
            <a:endParaRPr lang="en-US"/>
          </a:p>
        </p:txBody>
      </p:sp>
    </p:spTree>
    <p:extLst>
      <p:ext uri="{BB962C8B-B14F-4D97-AF65-F5344CB8AC3E}">
        <p14:creationId xmlns:p14="http://schemas.microsoft.com/office/powerpoint/2010/main" val="128559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rPr>
              <a:t>$8,000 </a:t>
            </a:r>
            <a:r>
              <a:rPr lang="en-US" dirty="0" err="1">
                <a:latin typeface="Arial" panose="020B0604020202020204" pitchFamily="34" charset="0"/>
              </a:rPr>
              <a:t>TrOOP</a:t>
            </a:r>
            <a:r>
              <a:rPr lang="en-US" dirty="0">
                <a:latin typeface="Arial" panose="020B0604020202020204" pitchFamily="34" charset="0"/>
              </a:rPr>
              <a:t> for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rPr>
              <a:t>Phase 1 full $ (all green) no dotted line</a:t>
            </a:r>
          </a:p>
          <a:p>
            <a:pPr marL="171450" indent="-171450">
              <a:buFont typeface="Arial" panose="020B0604020202020204" pitchFamily="34" charset="0"/>
              <a:buChar char="•"/>
            </a:pPr>
            <a:r>
              <a:rPr lang="en-US" dirty="0">
                <a:latin typeface="Arial" panose="020B0604020202020204" pitchFamily="34" charset="0"/>
              </a:rPr>
              <a:t>Phase 2 make the white area a little smaller (move to the left 25%/75%)</a:t>
            </a:r>
          </a:p>
          <a:p>
            <a:pPr marL="171450" indent="-171450">
              <a:buFont typeface="Arial" panose="020B0604020202020204" pitchFamily="34" charset="0"/>
              <a:buChar char="•"/>
            </a:pPr>
            <a:r>
              <a:rPr lang="en-US" dirty="0">
                <a:latin typeface="Arial" panose="020B0604020202020204" pitchFamily="34" charset="0"/>
              </a:rPr>
              <a:t>Phase 3 make the white area a little smaller (move to the left 25%/75%)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rPr>
              <a:t>Phase 4 $ all white no dotted line</a:t>
            </a:r>
          </a:p>
          <a:p>
            <a:pPr marL="171450" indent="-171450">
              <a:buFont typeface="Arial" panose="020B0604020202020204" pitchFamily="34" charset="0"/>
              <a:buChar char="•"/>
            </a:pPr>
            <a:endParaRPr lang="en-US" dirty="0">
              <a:latin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F1D05584-96DA-4540-B93C-59C2FC82A790}" type="slidenum">
              <a:rPr lang="en-US" smtClean="0"/>
              <a:pPr/>
              <a:t>7</a:t>
            </a:fld>
            <a:endParaRPr lang="en-US"/>
          </a:p>
        </p:txBody>
      </p:sp>
    </p:spTree>
    <p:extLst>
      <p:ext uri="{BB962C8B-B14F-4D97-AF65-F5344CB8AC3E}">
        <p14:creationId xmlns:p14="http://schemas.microsoft.com/office/powerpoint/2010/main" val="1504129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40C28"/>
                </a:solidFill>
                <a:effectLst/>
                <a:latin typeface="Google Sans"/>
              </a:rPr>
              <a:t>Medicare Income-Related Monthly Adjustment Amount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Surcharge normally withheld from SS check and premium is paid to Part D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Similar income related charges apply to Part B</a:t>
            </a:r>
            <a:endParaRPr lang="en-US" b="0" i="0" dirty="0">
              <a:latin typeface="+mn-lt"/>
              <a:ea typeface="Roboto"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8</a:t>
            </a:fld>
            <a:endParaRPr lang="en-US"/>
          </a:p>
        </p:txBody>
      </p:sp>
    </p:spTree>
    <p:extLst>
      <p:ext uri="{BB962C8B-B14F-4D97-AF65-F5344CB8AC3E}">
        <p14:creationId xmlns:p14="http://schemas.microsoft.com/office/powerpoint/2010/main" val="1754016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OVERVIEW</a:t>
            </a:r>
          </a:p>
        </p:txBody>
      </p:sp>
      <p:sp>
        <p:nvSpPr>
          <p:cNvPr id="4" name="Slide Number Placeholder 3"/>
          <p:cNvSpPr>
            <a:spLocks noGrp="1"/>
          </p:cNvSpPr>
          <p:nvPr>
            <p:ph type="sldNum" sz="quarter" idx="5"/>
          </p:nvPr>
        </p:nvSpPr>
        <p:spPr/>
        <p:txBody>
          <a:bodyPr/>
          <a:lstStyle/>
          <a:p>
            <a:fld id="{53BCCA8E-E054-4945-93F6-8F3E2A7D5A26}" type="slidenum">
              <a:rPr lang="en-US" smtClean="0"/>
              <a:t>10</a:t>
            </a:fld>
            <a:endParaRPr lang="en-US"/>
          </a:p>
        </p:txBody>
      </p:sp>
    </p:spTree>
    <p:extLst>
      <p:ext uri="{BB962C8B-B14F-4D97-AF65-F5344CB8AC3E}">
        <p14:creationId xmlns:p14="http://schemas.microsoft.com/office/powerpoint/2010/main" val="3056107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OVERVIEW</a:t>
            </a:r>
          </a:p>
        </p:txBody>
      </p:sp>
      <p:sp>
        <p:nvSpPr>
          <p:cNvPr id="4" name="Slide Number Placeholder 3"/>
          <p:cNvSpPr>
            <a:spLocks noGrp="1"/>
          </p:cNvSpPr>
          <p:nvPr>
            <p:ph type="sldNum" sz="quarter" idx="5"/>
          </p:nvPr>
        </p:nvSpPr>
        <p:spPr/>
        <p:txBody>
          <a:bodyPr/>
          <a:lstStyle/>
          <a:p>
            <a:fld id="{53BCCA8E-E054-4945-93F6-8F3E2A7D5A26}" type="slidenum">
              <a:rPr lang="en-US" smtClean="0"/>
              <a:t>11</a:t>
            </a:fld>
            <a:endParaRPr lang="en-US"/>
          </a:p>
        </p:txBody>
      </p:sp>
    </p:spTree>
    <p:extLst>
      <p:ext uri="{BB962C8B-B14F-4D97-AF65-F5344CB8AC3E}">
        <p14:creationId xmlns:p14="http://schemas.microsoft.com/office/powerpoint/2010/main" val="2600257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FFBAE5CE-9115-4400-92CE-79F6EB75F8DE}"/>
              </a:ext>
            </a:extLst>
          </p:cNvPr>
          <p:cNvSpPr>
            <a:spLocks noGrp="1"/>
          </p:cNvSpPr>
          <p:nvPr>
            <p:ph type="pic" sz="quarter" idx="20" hasCustomPrompt="1"/>
          </p:nvPr>
        </p:nvSpPr>
        <p:spPr>
          <a:xfrm>
            <a:off x="1361975" y="457200"/>
            <a:ext cx="10360152" cy="4910328"/>
          </a:xfrm>
          <a:custGeom>
            <a:avLst/>
            <a:gdLst>
              <a:gd name="connsiteX0" fmla="*/ 0 w 10360152"/>
              <a:gd name="connsiteY0" fmla="*/ 0 h 4910328"/>
              <a:gd name="connsiteX1" fmla="*/ 10360152 w 10360152"/>
              <a:gd name="connsiteY1" fmla="*/ 0 h 4910328"/>
              <a:gd name="connsiteX2" fmla="*/ 10360152 w 10360152"/>
              <a:gd name="connsiteY2" fmla="*/ 4910328 h 4910328"/>
              <a:gd name="connsiteX3" fmla="*/ 0 w 10360152"/>
              <a:gd name="connsiteY3" fmla="*/ 4910328 h 4910328"/>
              <a:gd name="connsiteX4" fmla="*/ 0 w 10360152"/>
              <a:gd name="connsiteY4" fmla="*/ 4325112 h 4910328"/>
              <a:gd name="connsiteX5" fmla="*/ 4724398 w 10360152"/>
              <a:gd name="connsiteY5" fmla="*/ 4325112 h 4910328"/>
              <a:gd name="connsiteX6" fmla="*/ 4724398 w 10360152"/>
              <a:gd name="connsiteY6" fmla="*/ 1371600 h 4910328"/>
              <a:gd name="connsiteX7" fmla="*/ 0 w 10360152"/>
              <a:gd name="connsiteY7" fmla="*/ 1371600 h 49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152" h="4910328">
                <a:moveTo>
                  <a:pt x="0" y="0"/>
                </a:moveTo>
                <a:lnTo>
                  <a:pt x="10360152" y="0"/>
                </a:lnTo>
                <a:lnTo>
                  <a:pt x="10360152" y="4910328"/>
                </a:lnTo>
                <a:lnTo>
                  <a:pt x="0" y="4910328"/>
                </a:lnTo>
                <a:lnTo>
                  <a:pt x="0" y="4325112"/>
                </a:lnTo>
                <a:lnTo>
                  <a:pt x="4724398" y="4325112"/>
                </a:lnTo>
                <a:lnTo>
                  <a:pt x="4724398" y="1371600"/>
                </a:lnTo>
                <a:lnTo>
                  <a:pt x="0" y="1371600"/>
                </a:lnTo>
                <a:close/>
              </a:path>
            </a:pathLst>
          </a:custGeom>
          <a:solidFill>
            <a:srgbClr val="BFBFBF"/>
          </a:solidFill>
        </p:spPr>
        <p:txBody>
          <a:bodyPr wrap="square" tIns="1005840" rIns="0">
            <a:noAutofit/>
          </a:bodyPr>
          <a:lstStyle>
            <a:lvl1pPr algn="ctr">
              <a:defRPr/>
            </a:lvl1pPr>
          </a:lstStyle>
          <a:p>
            <a:r>
              <a:rPr lang="en-US"/>
              <a:t>Insert Pic</a:t>
            </a:r>
            <a:endParaRPr lang="en-GB"/>
          </a:p>
        </p:txBody>
      </p:sp>
      <p:sp>
        <p:nvSpPr>
          <p:cNvPr id="17" name="Footer Placeholder 3">
            <a:extLst>
              <a:ext uri="{FF2B5EF4-FFF2-40B4-BE49-F238E27FC236}">
                <a16:creationId xmlns:a16="http://schemas.microsoft.com/office/drawing/2014/main" id="{B06DFEB4-C22B-4660-8B98-03308F89EF99}"/>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36" name="Rectangle 35">
            <a:extLst>
              <a:ext uri="{FF2B5EF4-FFF2-40B4-BE49-F238E27FC236}">
                <a16:creationId xmlns:a16="http://schemas.microsoft.com/office/drawing/2014/main" id="{3577A7A7-9477-4761-AD96-65CEFEE1C2F9}"/>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6DFAF00F-4763-4474-955C-8EBFAD7C5008}"/>
              </a:ext>
            </a:extLst>
          </p:cNvPr>
          <p:cNvSpPr/>
          <p:nvPr userDrawn="1"/>
        </p:nvSpPr>
        <p:spPr bwMode="auto">
          <a:xfrm>
            <a:off x="0" y="1820425"/>
            <a:ext cx="6095998" cy="2953512"/>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Title 1">
            <a:extLst>
              <a:ext uri="{FF2B5EF4-FFF2-40B4-BE49-F238E27FC236}">
                <a16:creationId xmlns:a16="http://schemas.microsoft.com/office/drawing/2014/main" id="{4EE778BE-2D2D-413A-8DA5-37EED51243FC}"/>
              </a:ext>
            </a:extLst>
          </p:cNvPr>
          <p:cNvSpPr>
            <a:spLocks noGrp="1"/>
          </p:cNvSpPr>
          <p:nvPr>
            <p:ph type="title" hasCustomPrompt="1"/>
          </p:nvPr>
        </p:nvSpPr>
        <p:spPr>
          <a:xfrm>
            <a:off x="457198" y="2047654"/>
            <a:ext cx="5166360" cy="822960"/>
          </a:xfrm>
        </p:spPr>
        <p:txBody>
          <a:bodyPr rIns="0" anchor="ctr" anchorCtr="0">
            <a:noAutofit/>
          </a:bodyPr>
          <a:lstStyle>
            <a:lvl1pPr>
              <a:lnSpc>
                <a:spcPct val="90000"/>
              </a:lnSpc>
              <a:defRPr sz="4000" b="0" i="0" baseline="0">
                <a:solidFill>
                  <a:schemeClr val="tx1"/>
                </a:solidFill>
                <a:latin typeface="Times New Roman" panose="02020603050405020304" pitchFamily="18" charset="0"/>
                <a:cs typeface="Times New Roman" panose="02020603050405020304" pitchFamily="18" charset="0"/>
              </a:defRPr>
            </a:lvl1pPr>
          </a:lstStyle>
          <a:p>
            <a:r>
              <a:rPr lang="en-US"/>
              <a:t>Title with image 2</a:t>
            </a:r>
          </a:p>
        </p:txBody>
      </p:sp>
      <p:sp>
        <p:nvSpPr>
          <p:cNvPr id="15" name="Text Placeholder 23">
            <a:extLst>
              <a:ext uri="{FF2B5EF4-FFF2-40B4-BE49-F238E27FC236}">
                <a16:creationId xmlns:a16="http://schemas.microsoft.com/office/drawing/2014/main" id="{A7A6E329-CB7E-4C99-AF33-A15E835E59F2}"/>
              </a:ext>
            </a:extLst>
          </p:cNvPr>
          <p:cNvSpPr>
            <a:spLocks noGrp="1"/>
          </p:cNvSpPr>
          <p:nvPr>
            <p:ph type="body" sz="quarter" idx="16" hasCustomPrompt="1"/>
          </p:nvPr>
        </p:nvSpPr>
        <p:spPr>
          <a:xfrm>
            <a:off x="457200" y="4343400"/>
            <a:ext cx="2157454" cy="274320"/>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3" name="Text Placeholder 21">
            <a:extLst>
              <a:ext uri="{FF2B5EF4-FFF2-40B4-BE49-F238E27FC236}">
                <a16:creationId xmlns:a16="http://schemas.microsoft.com/office/drawing/2014/main" id="{9F84C6F3-0D99-4D70-AE1A-14BE3D3D6447}"/>
              </a:ext>
            </a:extLst>
          </p:cNvPr>
          <p:cNvSpPr>
            <a:spLocks noGrp="1"/>
          </p:cNvSpPr>
          <p:nvPr>
            <p:ph type="body" sz="quarter" idx="15" hasCustomPrompt="1"/>
          </p:nvPr>
        </p:nvSpPr>
        <p:spPr>
          <a:xfrm>
            <a:off x="457198" y="2934822"/>
            <a:ext cx="5166360" cy="763237"/>
          </a:xfrm>
        </p:spPr>
        <p:txBody>
          <a:bodyPr rIns="0" anchor="ctr" anchorCtr="0"/>
          <a:lstStyle>
            <a:lvl1pPr>
              <a:lnSpc>
                <a:spcPct val="100000"/>
              </a:lnSpc>
              <a:spcAft>
                <a:spcPts val="0"/>
              </a:spcAft>
              <a:defRPr sz="20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12" name="Rectangle 11">
            <a:extLst>
              <a:ext uri="{FF2B5EF4-FFF2-40B4-BE49-F238E27FC236}">
                <a16:creationId xmlns:a16="http://schemas.microsoft.com/office/drawing/2014/main" id="{8F339F34-2275-4BB7-9F98-A182DF1551D4}"/>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pic>
        <p:nvPicPr>
          <p:cNvPr id="18" name="Picture 17" descr="A picture containing shape&#10;&#10;Description automatically generated">
            <a:extLst>
              <a:ext uri="{FF2B5EF4-FFF2-40B4-BE49-F238E27FC236}">
                <a16:creationId xmlns:a16="http://schemas.microsoft.com/office/drawing/2014/main" id="{73801EF4-709F-4C33-BB6E-E9FBF64AD7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925538" y="6408891"/>
            <a:ext cx="1828800" cy="324134"/>
          </a:xfrm>
          <a:prstGeom prst="rect">
            <a:avLst/>
          </a:prstGeom>
          <a:ln>
            <a:noFill/>
          </a:ln>
        </p:spPr>
      </p:pic>
      <p:sp>
        <p:nvSpPr>
          <p:cNvPr id="14" name="Text Placeholder 25">
            <a:extLst>
              <a:ext uri="{FF2B5EF4-FFF2-40B4-BE49-F238E27FC236}">
                <a16:creationId xmlns:a16="http://schemas.microsoft.com/office/drawing/2014/main" id="{0A11D46E-B6D4-44F6-9A7E-9BD65611E3BD}"/>
              </a:ext>
            </a:extLst>
          </p:cNvPr>
          <p:cNvSpPr>
            <a:spLocks noGrp="1"/>
          </p:cNvSpPr>
          <p:nvPr>
            <p:ph type="body" sz="quarter" idx="17" hasCustomPrompt="1"/>
          </p:nvPr>
        </p:nvSpPr>
        <p:spPr>
          <a:xfrm>
            <a:off x="457200" y="3770888"/>
            <a:ext cx="5166360" cy="508304"/>
          </a:xfrm>
        </p:spPr>
        <p:txBody>
          <a:bodyPr rIns="0" anchor="t"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Tree>
    <p:extLst>
      <p:ext uri="{BB962C8B-B14F-4D97-AF65-F5344CB8AC3E}">
        <p14:creationId xmlns:p14="http://schemas.microsoft.com/office/powerpoint/2010/main" val="312440913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1col_2 line headlin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E0816A-A18F-4FA0-84A3-052FE1DE205D}"/>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50028726-36A9-4D68-AE5A-99DDB1E396C6}"/>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8" name="Title 8">
            <a:extLst>
              <a:ext uri="{FF2B5EF4-FFF2-40B4-BE49-F238E27FC236}">
                <a16:creationId xmlns:a16="http://schemas.microsoft.com/office/drawing/2014/main" id="{1FADA34C-ABB2-4812-A4FE-3F09B5A82D8F}"/>
              </a:ext>
            </a:extLst>
          </p:cNvPr>
          <p:cNvSpPr>
            <a:spLocks noGrp="1"/>
          </p:cNvSpPr>
          <p:nvPr>
            <p:ph type="title" hasCustomPrompt="1"/>
          </p:nvPr>
        </p:nvSpPr>
        <p:spPr>
          <a:xfrm>
            <a:off x="457200" y="457199"/>
            <a:ext cx="11261723" cy="784226"/>
          </a:xfrm>
        </p:spPr>
        <p:txBody>
          <a:bodyPr rIns="0"/>
          <a:lstStyle>
            <a:lvl1pPr>
              <a:defRPr/>
            </a:lvl1pPr>
          </a:lstStyle>
          <a:p>
            <a:r>
              <a:rPr lang="en-US"/>
              <a:t>Click to edit Master title style</a:t>
            </a:r>
            <a:br>
              <a:rPr lang="en-US"/>
            </a:br>
            <a:r>
              <a:rPr lang="en-US"/>
              <a:t>two lines option</a:t>
            </a:r>
          </a:p>
        </p:txBody>
      </p:sp>
      <p:sp>
        <p:nvSpPr>
          <p:cNvPr id="14" name="Text Placeholder 25">
            <a:extLst>
              <a:ext uri="{FF2B5EF4-FFF2-40B4-BE49-F238E27FC236}">
                <a16:creationId xmlns:a16="http://schemas.microsoft.com/office/drawing/2014/main" id="{24D67745-6C65-463F-BC80-C2616D3736AB}"/>
              </a:ext>
            </a:extLst>
          </p:cNvPr>
          <p:cNvSpPr>
            <a:spLocks noGrp="1"/>
          </p:cNvSpPr>
          <p:nvPr>
            <p:ph type="body" sz="quarter" idx="17" hasCustomPrompt="1"/>
          </p:nvPr>
        </p:nvSpPr>
        <p:spPr>
          <a:xfrm>
            <a:off x="457200" y="133178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8" name="Footer Placeholder 3">
            <a:extLst>
              <a:ext uri="{FF2B5EF4-FFF2-40B4-BE49-F238E27FC236}">
                <a16:creationId xmlns:a16="http://schemas.microsoft.com/office/drawing/2014/main" id="{2445B21F-C7DD-48DB-BE7F-D043EDA4CBB7}"/>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21" name="Picture 20" descr="A picture containing shape&#10;&#10;Description automatically generated">
            <a:extLst>
              <a:ext uri="{FF2B5EF4-FFF2-40B4-BE49-F238E27FC236}">
                <a16:creationId xmlns:a16="http://schemas.microsoft.com/office/drawing/2014/main" id="{BFEAC8A5-BA3B-4227-8250-26F920EE1E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423790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84038F-1D4F-433A-AEA2-C97CE86FEA1F}"/>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83E5BA34-6CD5-474F-8E0B-EDBD871108E1}"/>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1" name="Slide Number Placeholder 1">
            <a:extLst>
              <a:ext uri="{FF2B5EF4-FFF2-40B4-BE49-F238E27FC236}">
                <a16:creationId xmlns:a16="http://schemas.microsoft.com/office/drawing/2014/main" id="{7BB48365-87F8-49A1-91DF-B0D46B3CFF6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8" name="Footer Placeholder 3">
            <a:extLst>
              <a:ext uri="{FF2B5EF4-FFF2-40B4-BE49-F238E27FC236}">
                <a16:creationId xmlns:a16="http://schemas.microsoft.com/office/drawing/2014/main" id="{562F3210-0218-4593-B47E-D03039365C81}"/>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0" name="Picture 9" descr="A picture containing shape&#10;&#10;Description automatically generated">
            <a:extLst>
              <a:ext uri="{FF2B5EF4-FFF2-40B4-BE49-F238E27FC236}">
                <a16:creationId xmlns:a16="http://schemas.microsoft.com/office/drawing/2014/main" id="{83411AB3-0DB6-4D9C-A379-9378B09432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1937549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col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D29D68-3A09-43C3-8F93-53801A9E802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C4C4004A-BAE4-44BC-A324-2D30F5B3B59C}"/>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0" y="0"/>
            <a:ext cx="6099048" cy="6286500"/>
          </a:xfrm>
          <a:solidFill>
            <a:schemeClr val="bg1">
              <a:lumMod val="75000"/>
            </a:schemeClr>
          </a:solidFill>
        </p:spPr>
        <p:txBody>
          <a:bodyPr tIns="256032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207FC60C-7DF0-B74A-B2EE-03F1DFEC3C7D}"/>
              </a:ext>
            </a:extLst>
          </p:cNvPr>
          <p:cNvSpPr>
            <a:spLocks noGrp="1"/>
          </p:cNvSpPr>
          <p:nvPr>
            <p:ph sz="quarter" idx="19"/>
          </p:nvPr>
        </p:nvSpPr>
        <p:spPr>
          <a:xfrm>
            <a:off x="6546458" y="1376414"/>
            <a:ext cx="5251730"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
            <a:extLst>
              <a:ext uri="{FF2B5EF4-FFF2-40B4-BE49-F238E27FC236}">
                <a16:creationId xmlns:a16="http://schemas.microsoft.com/office/drawing/2014/main" id="{A439155B-AD52-42E7-A425-EA7250CFBE5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22" name="Text Placeholder 25">
            <a:extLst>
              <a:ext uri="{FF2B5EF4-FFF2-40B4-BE49-F238E27FC236}">
                <a16:creationId xmlns:a16="http://schemas.microsoft.com/office/drawing/2014/main" id="{AAC117CE-F2A7-4C1A-AF9A-EDE055E522BC}"/>
              </a:ext>
            </a:extLst>
          </p:cNvPr>
          <p:cNvSpPr>
            <a:spLocks noGrp="1"/>
          </p:cNvSpPr>
          <p:nvPr>
            <p:ph type="body" sz="quarter" idx="17" hasCustomPrompt="1"/>
          </p:nvPr>
        </p:nvSpPr>
        <p:spPr>
          <a:xfrm>
            <a:off x="6542205" y="891782"/>
            <a:ext cx="5251730" cy="365760"/>
          </a:xfrm>
        </p:spPr>
        <p:txBody>
          <a:bodyPr tIns="0" rIns="0" anchor="ctr" anchorCtr="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3" name="Title 15">
            <a:extLst>
              <a:ext uri="{FF2B5EF4-FFF2-40B4-BE49-F238E27FC236}">
                <a16:creationId xmlns:a16="http://schemas.microsoft.com/office/drawing/2014/main" id="{10433174-55DF-47EB-96A0-B862D3A869BA}"/>
              </a:ext>
            </a:extLst>
          </p:cNvPr>
          <p:cNvSpPr>
            <a:spLocks noGrp="1"/>
          </p:cNvSpPr>
          <p:nvPr>
            <p:ph type="title"/>
          </p:nvPr>
        </p:nvSpPr>
        <p:spPr>
          <a:xfrm>
            <a:off x="6542205" y="4813"/>
            <a:ext cx="5251730" cy="786384"/>
          </a:xfrm>
        </p:spPr>
        <p:txBody>
          <a:bodyPr rIns="0" anchor="ctr" anchorCtr="0"/>
          <a:lstStyle/>
          <a:p>
            <a:r>
              <a:rPr lang="en-US"/>
              <a:t>Click to edit Master title style</a:t>
            </a:r>
          </a:p>
        </p:txBody>
      </p:sp>
      <p:sp>
        <p:nvSpPr>
          <p:cNvPr id="13" name="Footer Placeholder 3">
            <a:extLst>
              <a:ext uri="{FF2B5EF4-FFF2-40B4-BE49-F238E27FC236}">
                <a16:creationId xmlns:a16="http://schemas.microsoft.com/office/drawing/2014/main" id="{73503032-DA64-44FB-88F6-69F8994B6D60}"/>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7" name="Picture 16" descr="A picture containing shape&#10;&#10;Description automatically generated">
            <a:extLst>
              <a:ext uri="{FF2B5EF4-FFF2-40B4-BE49-F238E27FC236}">
                <a16:creationId xmlns:a16="http://schemas.microsoft.com/office/drawing/2014/main" id="{B4F9893E-CFE1-45EE-9BF6-27DA162AB0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861832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2col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D29D68-3A09-43C3-8F93-53801A9E802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C4C4004A-BAE4-44BC-A324-2D30F5B3B59C}"/>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0" y="0"/>
            <a:ext cx="6099048" cy="6286500"/>
          </a:xfrm>
          <a:solidFill>
            <a:schemeClr val="bg1">
              <a:lumMod val="75000"/>
            </a:schemeClr>
          </a:solidFill>
        </p:spPr>
        <p:txBody>
          <a:bodyPr tIns="2560320"/>
          <a:lstStyle>
            <a:lvl1pPr algn="ctr">
              <a:defRPr b="0" i="0"/>
            </a:lvl1pPr>
          </a:lstStyle>
          <a:p>
            <a:r>
              <a:rPr lang="en-US"/>
              <a:t>Click icon to add picture</a:t>
            </a:r>
          </a:p>
        </p:txBody>
      </p:sp>
      <p:sp>
        <p:nvSpPr>
          <p:cNvPr id="19" name="Slide Number Placeholder 1">
            <a:extLst>
              <a:ext uri="{FF2B5EF4-FFF2-40B4-BE49-F238E27FC236}">
                <a16:creationId xmlns:a16="http://schemas.microsoft.com/office/drawing/2014/main" id="{A439155B-AD52-42E7-A425-EA7250CFBE5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22" name="Text Placeholder 25">
            <a:extLst>
              <a:ext uri="{FF2B5EF4-FFF2-40B4-BE49-F238E27FC236}">
                <a16:creationId xmlns:a16="http://schemas.microsoft.com/office/drawing/2014/main" id="{AAC117CE-F2A7-4C1A-AF9A-EDE055E522BC}"/>
              </a:ext>
            </a:extLst>
          </p:cNvPr>
          <p:cNvSpPr>
            <a:spLocks noGrp="1"/>
          </p:cNvSpPr>
          <p:nvPr>
            <p:ph type="body" sz="quarter" idx="17" hasCustomPrompt="1"/>
          </p:nvPr>
        </p:nvSpPr>
        <p:spPr>
          <a:xfrm>
            <a:off x="6542205" y="901406"/>
            <a:ext cx="5248656" cy="365760"/>
          </a:xfrm>
        </p:spPr>
        <p:txBody>
          <a:bodyPr tIns="0" rIns="0" anchor="ctr" anchorCtr="0"/>
          <a:lstStyle>
            <a:lvl1pPr>
              <a:lnSpc>
                <a:spcPct val="100000"/>
              </a:lnSpc>
              <a:spcAft>
                <a:spcPts val="0"/>
              </a:spcAft>
              <a:defRPr sz="24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3" name="Title 15">
            <a:extLst>
              <a:ext uri="{FF2B5EF4-FFF2-40B4-BE49-F238E27FC236}">
                <a16:creationId xmlns:a16="http://schemas.microsoft.com/office/drawing/2014/main" id="{10433174-55DF-47EB-96A0-B862D3A869BA}"/>
              </a:ext>
            </a:extLst>
          </p:cNvPr>
          <p:cNvSpPr>
            <a:spLocks noGrp="1"/>
          </p:cNvSpPr>
          <p:nvPr>
            <p:ph type="title"/>
          </p:nvPr>
        </p:nvSpPr>
        <p:spPr>
          <a:xfrm>
            <a:off x="6102416" y="110687"/>
            <a:ext cx="6089583" cy="786384"/>
          </a:xfrm>
        </p:spPr>
        <p:txBody>
          <a:bodyPr lIns="137160" rIns="0" anchor="ctr" anchorCtr="0"/>
          <a:lstStyle>
            <a:lvl1pPr>
              <a:defRPr sz="3400"/>
            </a:lvl1pPr>
          </a:lstStyle>
          <a:p>
            <a:r>
              <a:rPr lang="en-US"/>
              <a:t>Click to edit Master title style</a:t>
            </a:r>
          </a:p>
        </p:txBody>
      </p:sp>
      <p:sp>
        <p:nvSpPr>
          <p:cNvPr id="13" name="Footer Placeholder 3">
            <a:extLst>
              <a:ext uri="{FF2B5EF4-FFF2-40B4-BE49-F238E27FC236}">
                <a16:creationId xmlns:a16="http://schemas.microsoft.com/office/drawing/2014/main" id="{73503032-DA64-44FB-88F6-69F8994B6D60}"/>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7" name="Picture 16" descr="A picture containing shape&#10;&#10;Description automatically generated">
            <a:extLst>
              <a:ext uri="{FF2B5EF4-FFF2-40B4-BE49-F238E27FC236}">
                <a16:creationId xmlns:a16="http://schemas.microsoft.com/office/drawing/2014/main" id="{B4F9893E-CFE1-45EE-9BF6-27DA162AB0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2702190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2col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D29D68-3A09-43C3-8F93-53801A9E802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C4C4004A-BAE4-44BC-A324-2D30F5B3B59C}"/>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6092952" y="0"/>
            <a:ext cx="6099048" cy="6286500"/>
          </a:xfrm>
          <a:solidFill>
            <a:schemeClr val="bg1">
              <a:lumMod val="75000"/>
            </a:schemeClr>
          </a:solidFill>
        </p:spPr>
        <p:txBody>
          <a:bodyPr tIns="2560320"/>
          <a:lstStyle>
            <a:lvl1pPr algn="ctr">
              <a:defRPr b="0" i="0"/>
            </a:lvl1pPr>
          </a:lstStyle>
          <a:p>
            <a:r>
              <a:rPr lang="en-US"/>
              <a:t>Click icon to add picture</a:t>
            </a:r>
          </a:p>
        </p:txBody>
      </p:sp>
      <p:sp>
        <p:nvSpPr>
          <p:cNvPr id="19" name="Slide Number Placeholder 1">
            <a:extLst>
              <a:ext uri="{FF2B5EF4-FFF2-40B4-BE49-F238E27FC236}">
                <a16:creationId xmlns:a16="http://schemas.microsoft.com/office/drawing/2014/main" id="{A439155B-AD52-42E7-A425-EA7250CFBE5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22" name="Text Placeholder 25">
            <a:extLst>
              <a:ext uri="{FF2B5EF4-FFF2-40B4-BE49-F238E27FC236}">
                <a16:creationId xmlns:a16="http://schemas.microsoft.com/office/drawing/2014/main" id="{AAC117CE-F2A7-4C1A-AF9A-EDE055E522BC}"/>
              </a:ext>
            </a:extLst>
          </p:cNvPr>
          <p:cNvSpPr>
            <a:spLocks noGrp="1"/>
          </p:cNvSpPr>
          <p:nvPr>
            <p:ph type="body" sz="quarter" idx="17" hasCustomPrompt="1"/>
          </p:nvPr>
        </p:nvSpPr>
        <p:spPr>
          <a:xfrm>
            <a:off x="439345" y="901406"/>
            <a:ext cx="5248656" cy="365760"/>
          </a:xfrm>
        </p:spPr>
        <p:txBody>
          <a:bodyPr tIns="0" rIns="0" anchor="ctr" anchorCtr="0"/>
          <a:lstStyle>
            <a:lvl1pPr>
              <a:lnSpc>
                <a:spcPct val="100000"/>
              </a:lnSpc>
              <a:spcAft>
                <a:spcPts val="0"/>
              </a:spcAft>
              <a:defRPr sz="24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3" name="Title 15">
            <a:extLst>
              <a:ext uri="{FF2B5EF4-FFF2-40B4-BE49-F238E27FC236}">
                <a16:creationId xmlns:a16="http://schemas.microsoft.com/office/drawing/2014/main" id="{10433174-55DF-47EB-96A0-B862D3A869BA}"/>
              </a:ext>
            </a:extLst>
          </p:cNvPr>
          <p:cNvSpPr>
            <a:spLocks noGrp="1"/>
          </p:cNvSpPr>
          <p:nvPr>
            <p:ph type="title"/>
          </p:nvPr>
        </p:nvSpPr>
        <p:spPr>
          <a:xfrm>
            <a:off x="-444" y="110687"/>
            <a:ext cx="6089583" cy="786384"/>
          </a:xfrm>
        </p:spPr>
        <p:txBody>
          <a:bodyPr lIns="137160" rIns="0" anchor="ctr" anchorCtr="0"/>
          <a:lstStyle>
            <a:lvl1pPr>
              <a:defRPr sz="3400"/>
            </a:lvl1pPr>
          </a:lstStyle>
          <a:p>
            <a:r>
              <a:rPr lang="en-US"/>
              <a:t>Click to edit Master title style</a:t>
            </a:r>
          </a:p>
        </p:txBody>
      </p:sp>
      <p:sp>
        <p:nvSpPr>
          <p:cNvPr id="13" name="Footer Placeholder 3">
            <a:extLst>
              <a:ext uri="{FF2B5EF4-FFF2-40B4-BE49-F238E27FC236}">
                <a16:creationId xmlns:a16="http://schemas.microsoft.com/office/drawing/2014/main" id="{73503032-DA64-44FB-88F6-69F8994B6D60}"/>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7" name="Picture 16" descr="A picture containing shape&#10;&#10;Description automatically generated">
            <a:extLst>
              <a:ext uri="{FF2B5EF4-FFF2-40B4-BE49-F238E27FC236}">
                <a16:creationId xmlns:a16="http://schemas.microsoft.com/office/drawing/2014/main" id="{B4F9893E-CFE1-45EE-9BF6-27DA162AB0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3335607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3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9A651-1AA8-708E-2B3B-89D106DE9354}"/>
              </a:ext>
            </a:extLst>
          </p:cNvPr>
          <p:cNvSpPr/>
          <p:nvPr userDrawn="1"/>
        </p:nvSpPr>
        <p:spPr bwMode="auto">
          <a:xfrm>
            <a:off x="0" y="2386584"/>
            <a:ext cx="4766209" cy="2011680"/>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 name="Picture Placeholder 6">
            <a:extLst>
              <a:ext uri="{FF2B5EF4-FFF2-40B4-BE49-F238E27FC236}">
                <a16:creationId xmlns:a16="http://schemas.microsoft.com/office/drawing/2014/main" id="{EBC5E1F4-7A44-A2A8-77E0-54D1A055C3B5}"/>
              </a:ext>
            </a:extLst>
          </p:cNvPr>
          <p:cNvSpPr>
            <a:spLocks noGrp="1"/>
          </p:cNvSpPr>
          <p:nvPr>
            <p:ph type="pic" sz="quarter" idx="20" hasCustomPrompt="1"/>
          </p:nvPr>
        </p:nvSpPr>
        <p:spPr>
          <a:xfrm>
            <a:off x="465138" y="457200"/>
            <a:ext cx="11269662" cy="5791200"/>
          </a:xfrm>
          <a:custGeom>
            <a:avLst/>
            <a:gdLst>
              <a:gd name="connsiteX0" fmla="*/ 0 w 11269662"/>
              <a:gd name="connsiteY0" fmla="*/ 0 h 5791200"/>
              <a:gd name="connsiteX1" fmla="*/ 11269662 w 11269662"/>
              <a:gd name="connsiteY1" fmla="*/ 0 h 5791200"/>
              <a:gd name="connsiteX2" fmla="*/ 11269662 w 11269662"/>
              <a:gd name="connsiteY2" fmla="*/ 5791200 h 5791200"/>
              <a:gd name="connsiteX3" fmla="*/ 0 w 11269662"/>
              <a:gd name="connsiteY3" fmla="*/ 5791200 h 5791200"/>
              <a:gd name="connsiteX4" fmla="*/ 0 w 11269662"/>
              <a:gd name="connsiteY4" fmla="*/ 3941064 h 5791200"/>
              <a:gd name="connsiteX5" fmla="*/ 4301071 w 11269662"/>
              <a:gd name="connsiteY5" fmla="*/ 3941064 h 5791200"/>
              <a:gd name="connsiteX6" fmla="*/ 4301071 w 11269662"/>
              <a:gd name="connsiteY6" fmla="*/ 1929384 h 5791200"/>
              <a:gd name="connsiteX7" fmla="*/ 0 w 11269662"/>
              <a:gd name="connsiteY7" fmla="*/ 1929384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9662" h="5791200">
                <a:moveTo>
                  <a:pt x="0" y="0"/>
                </a:moveTo>
                <a:lnTo>
                  <a:pt x="11269662" y="0"/>
                </a:lnTo>
                <a:lnTo>
                  <a:pt x="11269662" y="5791200"/>
                </a:lnTo>
                <a:lnTo>
                  <a:pt x="0" y="5791200"/>
                </a:lnTo>
                <a:lnTo>
                  <a:pt x="0" y="3941064"/>
                </a:lnTo>
                <a:lnTo>
                  <a:pt x="4301071" y="3941064"/>
                </a:lnTo>
                <a:lnTo>
                  <a:pt x="4301071" y="1929384"/>
                </a:lnTo>
                <a:lnTo>
                  <a:pt x="0" y="1929384"/>
                </a:lnTo>
                <a:close/>
              </a:path>
            </a:pathLst>
          </a:custGeom>
          <a:solidFill>
            <a:srgbClr val="BFBFBF"/>
          </a:solidFill>
        </p:spPr>
        <p:txBody>
          <a:bodyPr wrap="square" tIns="1463040">
            <a:noAutofit/>
          </a:bodyPr>
          <a:lstStyle>
            <a:lvl1pPr algn="ctr">
              <a:defRPr/>
            </a:lvl1pPr>
          </a:lstStyle>
          <a:p>
            <a:r>
              <a:rPr lang="en-US"/>
              <a:t>Insert Pic</a:t>
            </a:r>
            <a:endParaRPr lang="en-GB"/>
          </a:p>
        </p:txBody>
      </p:sp>
      <p:sp>
        <p:nvSpPr>
          <p:cNvPr id="9" name="Title 1">
            <a:extLst>
              <a:ext uri="{FF2B5EF4-FFF2-40B4-BE49-F238E27FC236}">
                <a16:creationId xmlns:a16="http://schemas.microsoft.com/office/drawing/2014/main" id="{C5BEADA9-8B0A-E647-BE4B-A60A9933BF45}"/>
              </a:ext>
            </a:extLst>
          </p:cNvPr>
          <p:cNvSpPr>
            <a:spLocks noGrp="1"/>
          </p:cNvSpPr>
          <p:nvPr>
            <p:ph type="title" hasCustomPrompt="1"/>
          </p:nvPr>
        </p:nvSpPr>
        <p:spPr>
          <a:xfrm>
            <a:off x="465137" y="2686049"/>
            <a:ext cx="3613249" cy="1128137"/>
          </a:xfrm>
        </p:spPr>
        <p:txBody>
          <a:bodyPr lIns="0" rIns="0" anchor="ctr"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Divider 3 with image</a:t>
            </a:r>
          </a:p>
        </p:txBody>
      </p:sp>
      <p:sp>
        <p:nvSpPr>
          <p:cNvPr id="10" name="Text Placeholder 25">
            <a:extLst>
              <a:ext uri="{FF2B5EF4-FFF2-40B4-BE49-F238E27FC236}">
                <a16:creationId xmlns:a16="http://schemas.microsoft.com/office/drawing/2014/main" id="{17B4EE0A-0572-284B-BEDD-5BB727575BBC}"/>
              </a:ext>
            </a:extLst>
          </p:cNvPr>
          <p:cNvSpPr>
            <a:spLocks noGrp="1"/>
          </p:cNvSpPr>
          <p:nvPr>
            <p:ph type="body" sz="quarter" idx="17" hasCustomPrompt="1"/>
          </p:nvPr>
        </p:nvSpPr>
        <p:spPr>
          <a:xfrm>
            <a:off x="465138" y="3852287"/>
            <a:ext cx="3613248" cy="402123"/>
          </a:xfrm>
        </p:spPr>
        <p:txBody>
          <a:bodyPr lIns="0" tIns="0" rIns="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5" name="Slide Number Placeholder 1">
            <a:extLst>
              <a:ext uri="{FF2B5EF4-FFF2-40B4-BE49-F238E27FC236}">
                <a16:creationId xmlns:a16="http://schemas.microsoft.com/office/drawing/2014/main" id="{94D1E600-447F-4CCE-ABE9-DF9703B6F18E}"/>
              </a:ext>
            </a:extLst>
          </p:cNvPr>
          <p:cNvSpPr>
            <a:spLocks noGrp="1"/>
          </p:cNvSpPr>
          <p:nvPr>
            <p:ph type="sldNum" sz="quarter" idx="19"/>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60A0F0C9-9AC1-450D-B914-82DDD3ACCAAF}"/>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7" name="Footer Placeholder 3">
            <a:extLst>
              <a:ext uri="{FF2B5EF4-FFF2-40B4-BE49-F238E27FC236}">
                <a16:creationId xmlns:a16="http://schemas.microsoft.com/office/drawing/2014/main" id="{63A93FF6-AF55-407B-B8AF-7056E04C873C}"/>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4" name="Picture 13" descr="A picture containing shape&#10;&#10;Description automatically generated">
            <a:extLst>
              <a:ext uri="{FF2B5EF4-FFF2-40B4-BE49-F238E27FC236}">
                <a16:creationId xmlns:a16="http://schemas.microsoft.com/office/drawing/2014/main" id="{09F353C4-9531-4A58-A919-DD09FDE0721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3676937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image and eyebr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25">
            <a:extLst>
              <a:ext uri="{FF2B5EF4-FFF2-40B4-BE49-F238E27FC236}">
                <a16:creationId xmlns:a16="http://schemas.microsoft.com/office/drawing/2014/main" id="{038C9A5A-DF00-4E1E-9AE5-630B0B1C26E1}"/>
              </a:ext>
            </a:extLst>
          </p:cNvPr>
          <p:cNvSpPr>
            <a:spLocks noGrp="1"/>
          </p:cNvSpPr>
          <p:nvPr>
            <p:ph type="pic" sz="quarter" idx="20" hasCustomPrompt="1"/>
          </p:nvPr>
        </p:nvSpPr>
        <p:spPr>
          <a:xfrm>
            <a:off x="1371600" y="457200"/>
            <a:ext cx="10360152" cy="4910328"/>
          </a:xfrm>
          <a:custGeom>
            <a:avLst/>
            <a:gdLst>
              <a:gd name="connsiteX0" fmla="*/ 0 w 10360152"/>
              <a:gd name="connsiteY0" fmla="*/ 0 h 4910328"/>
              <a:gd name="connsiteX1" fmla="*/ 10360152 w 10360152"/>
              <a:gd name="connsiteY1" fmla="*/ 0 h 4910328"/>
              <a:gd name="connsiteX2" fmla="*/ 10360152 w 10360152"/>
              <a:gd name="connsiteY2" fmla="*/ 4910328 h 4910328"/>
              <a:gd name="connsiteX3" fmla="*/ 0 w 10360152"/>
              <a:gd name="connsiteY3" fmla="*/ 4910328 h 4910328"/>
              <a:gd name="connsiteX4" fmla="*/ 0 w 10360152"/>
              <a:gd name="connsiteY4" fmla="*/ 4325112 h 4910328"/>
              <a:gd name="connsiteX5" fmla="*/ 4724398 w 10360152"/>
              <a:gd name="connsiteY5" fmla="*/ 4325112 h 4910328"/>
              <a:gd name="connsiteX6" fmla="*/ 4724398 w 10360152"/>
              <a:gd name="connsiteY6" fmla="*/ 1371600 h 4910328"/>
              <a:gd name="connsiteX7" fmla="*/ 0 w 10360152"/>
              <a:gd name="connsiteY7" fmla="*/ 1371600 h 49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152" h="4910328">
                <a:moveTo>
                  <a:pt x="0" y="0"/>
                </a:moveTo>
                <a:lnTo>
                  <a:pt x="10360152" y="0"/>
                </a:lnTo>
                <a:lnTo>
                  <a:pt x="10360152" y="4910328"/>
                </a:lnTo>
                <a:lnTo>
                  <a:pt x="0" y="4910328"/>
                </a:lnTo>
                <a:lnTo>
                  <a:pt x="0" y="4325112"/>
                </a:lnTo>
                <a:lnTo>
                  <a:pt x="4724398" y="4325112"/>
                </a:lnTo>
                <a:lnTo>
                  <a:pt x="4724398" y="1371600"/>
                </a:lnTo>
                <a:lnTo>
                  <a:pt x="0" y="1371600"/>
                </a:lnTo>
                <a:close/>
              </a:path>
            </a:pathLst>
          </a:custGeom>
          <a:solidFill>
            <a:srgbClr val="BFBFBF"/>
          </a:solidFill>
        </p:spPr>
        <p:txBody>
          <a:bodyPr wrap="square" tIns="1005840" rIns="0">
            <a:noAutofit/>
          </a:bodyPr>
          <a:lstStyle>
            <a:lvl1pPr algn="ctr">
              <a:defRPr/>
            </a:lvl1pPr>
          </a:lstStyle>
          <a:p>
            <a:r>
              <a:rPr lang="en-US"/>
              <a:t>Insert Pic</a:t>
            </a:r>
            <a:endParaRPr lang="en-GB"/>
          </a:p>
        </p:txBody>
      </p:sp>
      <p:sp>
        <p:nvSpPr>
          <p:cNvPr id="19" name="Rectangle 18">
            <a:extLst>
              <a:ext uri="{FF2B5EF4-FFF2-40B4-BE49-F238E27FC236}">
                <a16:creationId xmlns:a16="http://schemas.microsoft.com/office/drawing/2014/main" id="{0DF17C8C-1234-4524-992E-E1158DFAEA2E}"/>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7" name="Footer Placeholder 3">
            <a:extLst>
              <a:ext uri="{FF2B5EF4-FFF2-40B4-BE49-F238E27FC236}">
                <a16:creationId xmlns:a16="http://schemas.microsoft.com/office/drawing/2014/main" id="{B06DFEB4-C22B-4660-8B98-03308F89EF99}"/>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41" name="Rectangle 40">
            <a:extLst>
              <a:ext uri="{FF2B5EF4-FFF2-40B4-BE49-F238E27FC236}">
                <a16:creationId xmlns:a16="http://schemas.microsoft.com/office/drawing/2014/main" id="{6DFAF00F-4763-4474-955C-8EBFAD7C5008}"/>
              </a:ext>
            </a:extLst>
          </p:cNvPr>
          <p:cNvSpPr/>
          <p:nvPr userDrawn="1"/>
        </p:nvSpPr>
        <p:spPr bwMode="auto">
          <a:xfrm>
            <a:off x="0" y="1820425"/>
            <a:ext cx="6095998" cy="2953512"/>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5" name="Text Placeholder 23">
            <a:extLst>
              <a:ext uri="{FF2B5EF4-FFF2-40B4-BE49-F238E27FC236}">
                <a16:creationId xmlns:a16="http://schemas.microsoft.com/office/drawing/2014/main" id="{A7A6E329-CB7E-4C99-AF33-A15E835E59F2}"/>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3" name="Text Placeholder 21">
            <a:extLst>
              <a:ext uri="{FF2B5EF4-FFF2-40B4-BE49-F238E27FC236}">
                <a16:creationId xmlns:a16="http://schemas.microsoft.com/office/drawing/2014/main" id="{9F84C6F3-0D99-4D70-AE1A-14BE3D3D6447}"/>
              </a:ext>
            </a:extLst>
          </p:cNvPr>
          <p:cNvSpPr>
            <a:spLocks noGrp="1"/>
          </p:cNvSpPr>
          <p:nvPr>
            <p:ph type="body" sz="quarter" idx="15" hasCustomPrompt="1"/>
          </p:nvPr>
        </p:nvSpPr>
        <p:spPr>
          <a:xfrm>
            <a:off x="457199" y="3593592"/>
            <a:ext cx="5166360" cy="452106"/>
          </a:xfrm>
        </p:spPr>
        <p:txBody>
          <a:bodyPr rIns="0" anchor="t"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add subhead</a:t>
            </a:r>
          </a:p>
        </p:txBody>
      </p:sp>
      <p:sp>
        <p:nvSpPr>
          <p:cNvPr id="12" name="Rectangle 11">
            <a:extLst>
              <a:ext uri="{FF2B5EF4-FFF2-40B4-BE49-F238E27FC236}">
                <a16:creationId xmlns:a16="http://schemas.microsoft.com/office/drawing/2014/main" id="{8F339F34-2275-4BB7-9F98-A182DF1551D4}"/>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8" name="Text Placeholder 25">
            <a:extLst>
              <a:ext uri="{FF2B5EF4-FFF2-40B4-BE49-F238E27FC236}">
                <a16:creationId xmlns:a16="http://schemas.microsoft.com/office/drawing/2014/main" id="{3885F9D4-FCDE-BD46-A441-9DE0B73F38A1}"/>
              </a:ext>
            </a:extLst>
          </p:cNvPr>
          <p:cNvSpPr>
            <a:spLocks noGrp="1"/>
          </p:cNvSpPr>
          <p:nvPr>
            <p:ph type="body" sz="quarter" idx="21" hasCustomPrompt="1"/>
          </p:nvPr>
        </p:nvSpPr>
        <p:spPr>
          <a:xfrm>
            <a:off x="457199" y="2014776"/>
            <a:ext cx="5166360" cy="412931"/>
          </a:xfrm>
        </p:spPr>
        <p:txBody>
          <a:bodyPr rIns="0" anchor="ctr" anchorCtr="0"/>
          <a:lstStyle>
            <a:lvl1pPr>
              <a:lnSpc>
                <a:spcPct val="100000"/>
              </a:lnSpc>
              <a:spcAft>
                <a:spcPts val="0"/>
              </a:spcAft>
              <a:defRPr sz="1000" b="1" cap="all" spc="100" baseline="0">
                <a:solidFill>
                  <a:schemeClr val="tx1"/>
                </a:solidFill>
              </a:defRPr>
            </a:lvl1pPr>
            <a:lvl2pPr>
              <a:defRPr sz="1000" b="1" cap="all" spc="100" baseline="0">
                <a:solidFill>
                  <a:schemeClr val="tx1"/>
                </a:solidFill>
                <a:latin typeface="+mn-lt"/>
              </a:defRPr>
            </a:lvl2pPr>
            <a:lvl3pPr marL="0" indent="0">
              <a:buFontTx/>
              <a:buNone/>
              <a:defRPr sz="1000" b="1" cap="all" spc="100" baseline="0">
                <a:solidFill>
                  <a:schemeClr val="tx1"/>
                </a:solidFill>
              </a:defRPr>
            </a:lvl3pPr>
            <a:lvl4pPr marL="0" indent="0">
              <a:buFontTx/>
              <a:buNone/>
              <a:defRPr sz="1000" b="1" cap="all" spc="100" baseline="0">
                <a:solidFill>
                  <a:schemeClr val="tx1"/>
                </a:solidFill>
              </a:defRPr>
            </a:lvl4pPr>
            <a:lvl5pPr marL="0" indent="0">
              <a:buFontTx/>
              <a:buNone/>
              <a:defRPr sz="1000" b="1" cap="all" spc="100" baseline="0">
                <a:solidFill>
                  <a:schemeClr val="tx1"/>
                </a:solidFill>
              </a:defRPr>
            </a:lvl5pPr>
            <a:lvl6pPr marL="0" indent="0">
              <a:buFontTx/>
              <a:buNone/>
              <a:defRPr sz="1000" b="1" cap="all" spc="100" baseline="0">
                <a:solidFill>
                  <a:schemeClr val="tx1"/>
                </a:solidFill>
              </a:defRPr>
            </a:lvl6pPr>
            <a:lvl7pPr marL="0" indent="0">
              <a:buFontTx/>
              <a:buNone/>
              <a:defRPr sz="1000" b="1" cap="all" spc="100" baseline="0">
                <a:solidFill>
                  <a:schemeClr val="tx1"/>
                </a:solidFill>
              </a:defRPr>
            </a:lvl7pPr>
            <a:lvl8pPr marL="0" indent="0">
              <a:buFontTx/>
              <a:buNone/>
              <a:defRPr sz="1000" b="1" cap="all" spc="100" baseline="0">
                <a:solidFill>
                  <a:schemeClr val="tx1"/>
                </a:solidFill>
              </a:defRPr>
            </a:lvl8pPr>
            <a:lvl9pPr marL="0" indent="0">
              <a:buFontTx/>
              <a:buNone/>
              <a:defRPr sz="1000" b="1" i="0" cap="all" spc="100" baseline="0">
                <a:solidFill>
                  <a:schemeClr val="tx1"/>
                </a:solidFill>
              </a:defRPr>
            </a:lvl9pPr>
          </a:lstStyle>
          <a:p>
            <a:pPr lvl="0"/>
            <a:r>
              <a:rPr lang="en-US"/>
              <a:t>Click to add EYEBROW TEXT</a:t>
            </a:r>
          </a:p>
        </p:txBody>
      </p:sp>
      <p:cxnSp>
        <p:nvCxnSpPr>
          <p:cNvPr id="5" name="Straight Connector 4">
            <a:extLst>
              <a:ext uri="{FF2B5EF4-FFF2-40B4-BE49-F238E27FC236}">
                <a16:creationId xmlns:a16="http://schemas.microsoft.com/office/drawing/2014/main" id="{B1329BEF-C96E-3244-AF0B-0E139204A46B}"/>
              </a:ext>
            </a:extLst>
          </p:cNvPr>
          <p:cNvCxnSpPr>
            <a:cxnSpLocks/>
          </p:cNvCxnSpPr>
          <p:nvPr userDrawn="1"/>
        </p:nvCxnSpPr>
        <p:spPr>
          <a:xfrm>
            <a:off x="457199" y="2455405"/>
            <a:ext cx="516636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2996566D-E3C7-4510-8555-3ECF1D8B4887}"/>
              </a:ext>
            </a:extLst>
          </p:cNvPr>
          <p:cNvSpPr>
            <a:spLocks noGrp="1"/>
          </p:cNvSpPr>
          <p:nvPr>
            <p:ph type="title" hasCustomPrompt="1"/>
          </p:nvPr>
        </p:nvSpPr>
        <p:spPr>
          <a:xfrm>
            <a:off x="457199" y="2569464"/>
            <a:ext cx="5166360"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with image and eyebrow — click to edit</a:t>
            </a:r>
          </a:p>
        </p:txBody>
      </p:sp>
      <p:pic>
        <p:nvPicPr>
          <p:cNvPr id="16" name="Picture 15" descr="A picture containing shape&#10;&#10;Description automatically generated">
            <a:extLst>
              <a:ext uri="{FF2B5EF4-FFF2-40B4-BE49-F238E27FC236}">
                <a16:creationId xmlns:a16="http://schemas.microsoft.com/office/drawing/2014/main" id="{0484669F-A81A-48B7-8FBA-35A9B9F6D1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925538" y="6408891"/>
            <a:ext cx="1828800" cy="324134"/>
          </a:xfrm>
          <a:prstGeom prst="rect">
            <a:avLst/>
          </a:prstGeom>
          <a:ln>
            <a:noFill/>
          </a:ln>
        </p:spPr>
      </p:pic>
    </p:spTree>
    <p:extLst>
      <p:ext uri="{BB962C8B-B14F-4D97-AF65-F5344CB8AC3E}">
        <p14:creationId xmlns:p14="http://schemas.microsoft.com/office/powerpoint/2010/main" val="135607131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image and eyebrow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25">
            <a:extLst>
              <a:ext uri="{FF2B5EF4-FFF2-40B4-BE49-F238E27FC236}">
                <a16:creationId xmlns:a16="http://schemas.microsoft.com/office/drawing/2014/main" id="{038C9A5A-DF00-4E1E-9AE5-630B0B1C26E1}"/>
              </a:ext>
            </a:extLst>
          </p:cNvPr>
          <p:cNvSpPr>
            <a:spLocks noGrp="1"/>
          </p:cNvSpPr>
          <p:nvPr>
            <p:ph type="pic" sz="quarter" idx="20" hasCustomPrompt="1"/>
          </p:nvPr>
        </p:nvSpPr>
        <p:spPr>
          <a:xfrm>
            <a:off x="1371600" y="457200"/>
            <a:ext cx="10360152" cy="4910328"/>
          </a:xfrm>
          <a:custGeom>
            <a:avLst/>
            <a:gdLst>
              <a:gd name="connsiteX0" fmla="*/ 0 w 10360152"/>
              <a:gd name="connsiteY0" fmla="*/ 0 h 4910328"/>
              <a:gd name="connsiteX1" fmla="*/ 10360152 w 10360152"/>
              <a:gd name="connsiteY1" fmla="*/ 0 h 4910328"/>
              <a:gd name="connsiteX2" fmla="*/ 10360152 w 10360152"/>
              <a:gd name="connsiteY2" fmla="*/ 4910328 h 4910328"/>
              <a:gd name="connsiteX3" fmla="*/ 0 w 10360152"/>
              <a:gd name="connsiteY3" fmla="*/ 4910328 h 4910328"/>
              <a:gd name="connsiteX4" fmla="*/ 0 w 10360152"/>
              <a:gd name="connsiteY4" fmla="*/ 4325112 h 4910328"/>
              <a:gd name="connsiteX5" fmla="*/ 4724398 w 10360152"/>
              <a:gd name="connsiteY5" fmla="*/ 4325112 h 4910328"/>
              <a:gd name="connsiteX6" fmla="*/ 4724398 w 10360152"/>
              <a:gd name="connsiteY6" fmla="*/ 1371600 h 4910328"/>
              <a:gd name="connsiteX7" fmla="*/ 0 w 10360152"/>
              <a:gd name="connsiteY7" fmla="*/ 1371600 h 49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152" h="4910328">
                <a:moveTo>
                  <a:pt x="0" y="0"/>
                </a:moveTo>
                <a:lnTo>
                  <a:pt x="10360152" y="0"/>
                </a:lnTo>
                <a:lnTo>
                  <a:pt x="10360152" y="4910328"/>
                </a:lnTo>
                <a:lnTo>
                  <a:pt x="0" y="4910328"/>
                </a:lnTo>
                <a:lnTo>
                  <a:pt x="0" y="4325112"/>
                </a:lnTo>
                <a:lnTo>
                  <a:pt x="4724398" y="4325112"/>
                </a:lnTo>
                <a:lnTo>
                  <a:pt x="4724398" y="1371600"/>
                </a:lnTo>
                <a:lnTo>
                  <a:pt x="0" y="1371600"/>
                </a:lnTo>
                <a:close/>
              </a:path>
            </a:pathLst>
          </a:custGeom>
          <a:solidFill>
            <a:srgbClr val="BFBFBF"/>
          </a:solidFill>
        </p:spPr>
        <p:txBody>
          <a:bodyPr wrap="square" tIns="1005840" rIns="0">
            <a:noAutofit/>
          </a:bodyPr>
          <a:lstStyle>
            <a:lvl1pPr algn="ctr">
              <a:defRPr/>
            </a:lvl1pPr>
          </a:lstStyle>
          <a:p>
            <a:r>
              <a:rPr lang="en-US"/>
              <a:t>Insert Pic</a:t>
            </a:r>
            <a:endParaRPr lang="en-GB"/>
          </a:p>
        </p:txBody>
      </p:sp>
      <p:sp>
        <p:nvSpPr>
          <p:cNvPr id="19" name="Rectangle 18">
            <a:extLst>
              <a:ext uri="{FF2B5EF4-FFF2-40B4-BE49-F238E27FC236}">
                <a16:creationId xmlns:a16="http://schemas.microsoft.com/office/drawing/2014/main" id="{0DF17C8C-1234-4524-992E-E1158DFAEA2E}"/>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7" name="Footer Placeholder 3">
            <a:extLst>
              <a:ext uri="{FF2B5EF4-FFF2-40B4-BE49-F238E27FC236}">
                <a16:creationId xmlns:a16="http://schemas.microsoft.com/office/drawing/2014/main" id="{B06DFEB4-C22B-4660-8B98-03308F89EF99}"/>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41" name="Rectangle 40">
            <a:extLst>
              <a:ext uri="{FF2B5EF4-FFF2-40B4-BE49-F238E27FC236}">
                <a16:creationId xmlns:a16="http://schemas.microsoft.com/office/drawing/2014/main" id="{6DFAF00F-4763-4474-955C-8EBFAD7C5008}"/>
              </a:ext>
            </a:extLst>
          </p:cNvPr>
          <p:cNvSpPr/>
          <p:nvPr userDrawn="1"/>
        </p:nvSpPr>
        <p:spPr bwMode="auto">
          <a:xfrm>
            <a:off x="0" y="1820425"/>
            <a:ext cx="6095998" cy="2953512"/>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5" name="Text Placeholder 23">
            <a:extLst>
              <a:ext uri="{FF2B5EF4-FFF2-40B4-BE49-F238E27FC236}">
                <a16:creationId xmlns:a16="http://schemas.microsoft.com/office/drawing/2014/main" id="{A7A6E329-CB7E-4C99-AF33-A15E835E59F2}"/>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3" name="Text Placeholder 21">
            <a:extLst>
              <a:ext uri="{FF2B5EF4-FFF2-40B4-BE49-F238E27FC236}">
                <a16:creationId xmlns:a16="http://schemas.microsoft.com/office/drawing/2014/main" id="{9F84C6F3-0D99-4D70-AE1A-14BE3D3D6447}"/>
              </a:ext>
            </a:extLst>
          </p:cNvPr>
          <p:cNvSpPr>
            <a:spLocks noGrp="1"/>
          </p:cNvSpPr>
          <p:nvPr>
            <p:ph type="body" sz="quarter" idx="15" hasCustomPrompt="1"/>
          </p:nvPr>
        </p:nvSpPr>
        <p:spPr>
          <a:xfrm>
            <a:off x="457199" y="3593592"/>
            <a:ext cx="5166360" cy="452106"/>
          </a:xfrm>
        </p:spPr>
        <p:txBody>
          <a:bodyPr rIns="0" anchor="t"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add subhead</a:t>
            </a:r>
          </a:p>
        </p:txBody>
      </p:sp>
      <p:sp>
        <p:nvSpPr>
          <p:cNvPr id="12" name="Rectangle 11">
            <a:extLst>
              <a:ext uri="{FF2B5EF4-FFF2-40B4-BE49-F238E27FC236}">
                <a16:creationId xmlns:a16="http://schemas.microsoft.com/office/drawing/2014/main" id="{8F339F34-2275-4BB7-9F98-A182DF1551D4}"/>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8" name="Text Placeholder 25">
            <a:extLst>
              <a:ext uri="{FF2B5EF4-FFF2-40B4-BE49-F238E27FC236}">
                <a16:creationId xmlns:a16="http://schemas.microsoft.com/office/drawing/2014/main" id="{3885F9D4-FCDE-BD46-A441-9DE0B73F38A1}"/>
              </a:ext>
            </a:extLst>
          </p:cNvPr>
          <p:cNvSpPr>
            <a:spLocks noGrp="1"/>
          </p:cNvSpPr>
          <p:nvPr>
            <p:ph type="body" sz="quarter" idx="21" hasCustomPrompt="1"/>
          </p:nvPr>
        </p:nvSpPr>
        <p:spPr>
          <a:xfrm>
            <a:off x="457199" y="2014776"/>
            <a:ext cx="5166360" cy="412931"/>
          </a:xfrm>
        </p:spPr>
        <p:txBody>
          <a:bodyPr rIns="0" anchor="ctr" anchorCtr="0"/>
          <a:lstStyle>
            <a:lvl1pPr>
              <a:lnSpc>
                <a:spcPct val="100000"/>
              </a:lnSpc>
              <a:spcAft>
                <a:spcPts val="0"/>
              </a:spcAft>
              <a:defRPr sz="1000" b="1" cap="all" spc="100" baseline="0">
                <a:solidFill>
                  <a:schemeClr val="tx1"/>
                </a:solidFill>
              </a:defRPr>
            </a:lvl1pPr>
            <a:lvl2pPr>
              <a:defRPr sz="1000" b="1" cap="all" spc="100" baseline="0">
                <a:solidFill>
                  <a:schemeClr val="tx1"/>
                </a:solidFill>
                <a:latin typeface="+mn-lt"/>
              </a:defRPr>
            </a:lvl2pPr>
            <a:lvl3pPr marL="0" indent="0">
              <a:buFontTx/>
              <a:buNone/>
              <a:defRPr sz="1000" b="1" cap="all" spc="100" baseline="0">
                <a:solidFill>
                  <a:schemeClr val="tx1"/>
                </a:solidFill>
              </a:defRPr>
            </a:lvl3pPr>
            <a:lvl4pPr marL="0" indent="0">
              <a:buFontTx/>
              <a:buNone/>
              <a:defRPr sz="1000" b="1" cap="all" spc="100" baseline="0">
                <a:solidFill>
                  <a:schemeClr val="tx1"/>
                </a:solidFill>
              </a:defRPr>
            </a:lvl4pPr>
            <a:lvl5pPr marL="0" indent="0">
              <a:buFontTx/>
              <a:buNone/>
              <a:defRPr sz="1000" b="1" cap="all" spc="100" baseline="0">
                <a:solidFill>
                  <a:schemeClr val="tx1"/>
                </a:solidFill>
              </a:defRPr>
            </a:lvl5pPr>
            <a:lvl6pPr marL="0" indent="0">
              <a:buFontTx/>
              <a:buNone/>
              <a:defRPr sz="1000" b="1" cap="all" spc="100" baseline="0">
                <a:solidFill>
                  <a:schemeClr val="tx1"/>
                </a:solidFill>
              </a:defRPr>
            </a:lvl6pPr>
            <a:lvl7pPr marL="0" indent="0">
              <a:buFontTx/>
              <a:buNone/>
              <a:defRPr sz="1000" b="1" cap="all" spc="100" baseline="0">
                <a:solidFill>
                  <a:schemeClr val="tx1"/>
                </a:solidFill>
              </a:defRPr>
            </a:lvl7pPr>
            <a:lvl8pPr marL="0" indent="0">
              <a:buFontTx/>
              <a:buNone/>
              <a:defRPr sz="1000" b="1" cap="all" spc="100" baseline="0">
                <a:solidFill>
                  <a:schemeClr val="tx1"/>
                </a:solidFill>
              </a:defRPr>
            </a:lvl8pPr>
            <a:lvl9pPr marL="0" indent="0">
              <a:buFontTx/>
              <a:buNone/>
              <a:defRPr sz="1000" b="1" i="0" cap="all" spc="100" baseline="0">
                <a:solidFill>
                  <a:schemeClr val="tx1"/>
                </a:solidFill>
              </a:defRPr>
            </a:lvl9pPr>
          </a:lstStyle>
          <a:p>
            <a:pPr lvl="0"/>
            <a:r>
              <a:rPr lang="en-US"/>
              <a:t>Click to add EYEBROW TEXT</a:t>
            </a:r>
          </a:p>
        </p:txBody>
      </p:sp>
      <p:cxnSp>
        <p:nvCxnSpPr>
          <p:cNvPr id="5" name="Straight Connector 4">
            <a:extLst>
              <a:ext uri="{FF2B5EF4-FFF2-40B4-BE49-F238E27FC236}">
                <a16:creationId xmlns:a16="http://schemas.microsoft.com/office/drawing/2014/main" id="{B1329BEF-C96E-3244-AF0B-0E139204A46B}"/>
              </a:ext>
            </a:extLst>
          </p:cNvPr>
          <p:cNvCxnSpPr>
            <a:cxnSpLocks/>
          </p:cNvCxnSpPr>
          <p:nvPr userDrawn="1"/>
        </p:nvCxnSpPr>
        <p:spPr>
          <a:xfrm>
            <a:off x="457199" y="2455405"/>
            <a:ext cx="516636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2996566D-E3C7-4510-8555-3ECF1D8B4887}"/>
              </a:ext>
            </a:extLst>
          </p:cNvPr>
          <p:cNvSpPr>
            <a:spLocks noGrp="1"/>
          </p:cNvSpPr>
          <p:nvPr>
            <p:ph type="title" hasCustomPrompt="1"/>
          </p:nvPr>
        </p:nvSpPr>
        <p:spPr>
          <a:xfrm>
            <a:off x="457199" y="2569464"/>
            <a:ext cx="5166360"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with image and eyebrow 2 — click to edit</a:t>
            </a:r>
          </a:p>
        </p:txBody>
      </p:sp>
      <p:pic>
        <p:nvPicPr>
          <p:cNvPr id="16" name="Picture 15" descr="A picture containing shape&#10;&#10;Description automatically generated">
            <a:extLst>
              <a:ext uri="{FF2B5EF4-FFF2-40B4-BE49-F238E27FC236}">
                <a16:creationId xmlns:a16="http://schemas.microsoft.com/office/drawing/2014/main" id="{13EC6D7B-C5F1-4D3A-960A-A5492FAD5F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925538" y="6408891"/>
            <a:ext cx="1828800" cy="324134"/>
          </a:xfrm>
          <a:prstGeom prst="rect">
            <a:avLst/>
          </a:prstGeom>
          <a:ln>
            <a:noFill/>
          </a:ln>
        </p:spPr>
      </p:pic>
    </p:spTree>
    <p:extLst>
      <p:ext uri="{BB962C8B-B14F-4D97-AF65-F5344CB8AC3E}">
        <p14:creationId xmlns:p14="http://schemas.microsoft.com/office/powerpoint/2010/main" val="22261377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DD352E-DF4D-446E-9A60-7583091C589C}"/>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626745FB-344D-4188-943E-D28182376830}"/>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8" name="Footer Placeholder 3">
            <a:extLst>
              <a:ext uri="{FF2B5EF4-FFF2-40B4-BE49-F238E27FC236}">
                <a16:creationId xmlns:a16="http://schemas.microsoft.com/office/drawing/2014/main" id="{2609F5C0-DCA3-43BB-9640-ED26F710EEAD}"/>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11" name="Title 1">
            <a:extLst>
              <a:ext uri="{FF2B5EF4-FFF2-40B4-BE49-F238E27FC236}">
                <a16:creationId xmlns:a16="http://schemas.microsoft.com/office/drawing/2014/main" id="{8657438D-0593-47FA-B429-C3DE64FC966D}"/>
              </a:ext>
            </a:extLst>
          </p:cNvPr>
          <p:cNvSpPr>
            <a:spLocks noGrp="1"/>
          </p:cNvSpPr>
          <p:nvPr>
            <p:ph type="title" hasCustomPrompt="1"/>
          </p:nvPr>
        </p:nvSpPr>
        <p:spPr>
          <a:xfrm>
            <a:off x="457198" y="2211777"/>
            <a:ext cx="5166360" cy="957428"/>
          </a:xfrm>
        </p:spPr>
        <p:txBody>
          <a:bodyPr rIns="0" anchor="ctr" anchorCtr="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no image </a:t>
            </a:r>
          </a:p>
        </p:txBody>
      </p:sp>
      <p:sp>
        <p:nvSpPr>
          <p:cNvPr id="12" name="Text Placeholder 23">
            <a:extLst>
              <a:ext uri="{FF2B5EF4-FFF2-40B4-BE49-F238E27FC236}">
                <a16:creationId xmlns:a16="http://schemas.microsoft.com/office/drawing/2014/main" id="{510F4C07-544E-4DD2-9C21-F577ED2FB2DE}"/>
              </a:ext>
            </a:extLst>
          </p:cNvPr>
          <p:cNvSpPr>
            <a:spLocks noGrp="1"/>
          </p:cNvSpPr>
          <p:nvPr>
            <p:ph type="body" sz="quarter" idx="16" hasCustomPrompt="1"/>
          </p:nvPr>
        </p:nvSpPr>
        <p:spPr>
          <a:xfrm>
            <a:off x="457200" y="4343400"/>
            <a:ext cx="2157454" cy="274320"/>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6" name="Text Placeholder 21">
            <a:extLst>
              <a:ext uri="{FF2B5EF4-FFF2-40B4-BE49-F238E27FC236}">
                <a16:creationId xmlns:a16="http://schemas.microsoft.com/office/drawing/2014/main" id="{AA9E3402-A66C-4F26-86E2-0EF3C9DC4AA5}"/>
              </a:ext>
            </a:extLst>
          </p:cNvPr>
          <p:cNvSpPr>
            <a:spLocks noGrp="1"/>
          </p:cNvSpPr>
          <p:nvPr>
            <p:ph type="body" sz="quarter" idx="15" hasCustomPrompt="1"/>
          </p:nvPr>
        </p:nvSpPr>
        <p:spPr>
          <a:xfrm>
            <a:off x="457198" y="3225916"/>
            <a:ext cx="5166360" cy="452106"/>
          </a:xfrm>
        </p:spPr>
        <p:txBody>
          <a:bodyPr rIns="0" anchor="t"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19" name="Text Placeholder 25">
            <a:extLst>
              <a:ext uri="{FF2B5EF4-FFF2-40B4-BE49-F238E27FC236}">
                <a16:creationId xmlns:a16="http://schemas.microsoft.com/office/drawing/2014/main" id="{70B2E61E-429F-4743-B432-4615E5429B7F}"/>
              </a:ext>
            </a:extLst>
          </p:cNvPr>
          <p:cNvSpPr>
            <a:spLocks noGrp="1"/>
          </p:cNvSpPr>
          <p:nvPr>
            <p:ph type="body" sz="quarter" idx="17" hasCustomPrompt="1"/>
          </p:nvPr>
        </p:nvSpPr>
        <p:spPr>
          <a:xfrm>
            <a:off x="457200" y="3781730"/>
            <a:ext cx="5166360" cy="448056"/>
          </a:xfrm>
        </p:spPr>
        <p:txBody>
          <a:bodyPr rIns="0" anchor="t"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pic>
        <p:nvPicPr>
          <p:cNvPr id="17" name="Picture 16" descr="A picture containing shape&#10;&#10;Description automatically generated">
            <a:extLst>
              <a:ext uri="{FF2B5EF4-FFF2-40B4-BE49-F238E27FC236}">
                <a16:creationId xmlns:a16="http://schemas.microsoft.com/office/drawing/2014/main" id="{58EE0997-20F5-45AB-BB7E-CDD980C76BE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925538" y="6408891"/>
            <a:ext cx="1828800" cy="324134"/>
          </a:xfrm>
          <a:prstGeom prst="rect">
            <a:avLst/>
          </a:prstGeom>
          <a:ln>
            <a:noFill/>
          </a:ln>
        </p:spPr>
      </p:pic>
    </p:spTree>
    <p:extLst>
      <p:ext uri="{BB962C8B-B14F-4D97-AF65-F5344CB8AC3E}">
        <p14:creationId xmlns:p14="http://schemas.microsoft.com/office/powerpoint/2010/main" val="345489923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no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DD352E-DF4D-446E-9A60-7583091C589C}"/>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626745FB-344D-4188-943E-D28182376830}"/>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8" name="Footer Placeholder 3">
            <a:extLst>
              <a:ext uri="{FF2B5EF4-FFF2-40B4-BE49-F238E27FC236}">
                <a16:creationId xmlns:a16="http://schemas.microsoft.com/office/drawing/2014/main" id="{2609F5C0-DCA3-43BB-9640-ED26F710EEAD}"/>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11" name="Title 1">
            <a:extLst>
              <a:ext uri="{FF2B5EF4-FFF2-40B4-BE49-F238E27FC236}">
                <a16:creationId xmlns:a16="http://schemas.microsoft.com/office/drawing/2014/main" id="{8657438D-0593-47FA-B429-C3DE64FC966D}"/>
              </a:ext>
            </a:extLst>
          </p:cNvPr>
          <p:cNvSpPr>
            <a:spLocks noGrp="1"/>
          </p:cNvSpPr>
          <p:nvPr>
            <p:ph type="title" hasCustomPrompt="1"/>
          </p:nvPr>
        </p:nvSpPr>
        <p:spPr>
          <a:xfrm>
            <a:off x="457198" y="2211777"/>
            <a:ext cx="5166360" cy="957428"/>
          </a:xfrm>
        </p:spPr>
        <p:txBody>
          <a:bodyPr rIns="0" anchor="ctr" anchorCtr="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no image 2 </a:t>
            </a:r>
          </a:p>
        </p:txBody>
      </p:sp>
      <p:sp>
        <p:nvSpPr>
          <p:cNvPr id="12" name="Text Placeholder 23">
            <a:extLst>
              <a:ext uri="{FF2B5EF4-FFF2-40B4-BE49-F238E27FC236}">
                <a16:creationId xmlns:a16="http://schemas.microsoft.com/office/drawing/2014/main" id="{510F4C07-544E-4DD2-9C21-F577ED2FB2DE}"/>
              </a:ext>
            </a:extLst>
          </p:cNvPr>
          <p:cNvSpPr>
            <a:spLocks noGrp="1"/>
          </p:cNvSpPr>
          <p:nvPr>
            <p:ph type="body" sz="quarter" idx="16" hasCustomPrompt="1"/>
          </p:nvPr>
        </p:nvSpPr>
        <p:spPr>
          <a:xfrm>
            <a:off x="457200" y="4343400"/>
            <a:ext cx="2157454" cy="274320"/>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6" name="Text Placeholder 21">
            <a:extLst>
              <a:ext uri="{FF2B5EF4-FFF2-40B4-BE49-F238E27FC236}">
                <a16:creationId xmlns:a16="http://schemas.microsoft.com/office/drawing/2014/main" id="{AA9E3402-A66C-4F26-86E2-0EF3C9DC4AA5}"/>
              </a:ext>
            </a:extLst>
          </p:cNvPr>
          <p:cNvSpPr>
            <a:spLocks noGrp="1"/>
          </p:cNvSpPr>
          <p:nvPr>
            <p:ph type="body" sz="quarter" idx="15" hasCustomPrompt="1"/>
          </p:nvPr>
        </p:nvSpPr>
        <p:spPr>
          <a:xfrm>
            <a:off x="457198" y="3225916"/>
            <a:ext cx="5166360" cy="452106"/>
          </a:xfrm>
        </p:spPr>
        <p:txBody>
          <a:bodyPr rIns="0" anchor="t"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19" name="Text Placeholder 25">
            <a:extLst>
              <a:ext uri="{FF2B5EF4-FFF2-40B4-BE49-F238E27FC236}">
                <a16:creationId xmlns:a16="http://schemas.microsoft.com/office/drawing/2014/main" id="{70B2E61E-429F-4743-B432-4615E5429B7F}"/>
              </a:ext>
            </a:extLst>
          </p:cNvPr>
          <p:cNvSpPr>
            <a:spLocks noGrp="1"/>
          </p:cNvSpPr>
          <p:nvPr>
            <p:ph type="body" sz="quarter" idx="17" hasCustomPrompt="1"/>
          </p:nvPr>
        </p:nvSpPr>
        <p:spPr>
          <a:xfrm>
            <a:off x="457200" y="3781730"/>
            <a:ext cx="5166360" cy="448056"/>
          </a:xfrm>
        </p:spPr>
        <p:txBody>
          <a:bodyPr rIns="0" anchor="t"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pic>
        <p:nvPicPr>
          <p:cNvPr id="17" name="Picture 16" descr="A picture containing shape&#10;&#10;Description automatically generated">
            <a:extLst>
              <a:ext uri="{FF2B5EF4-FFF2-40B4-BE49-F238E27FC236}">
                <a16:creationId xmlns:a16="http://schemas.microsoft.com/office/drawing/2014/main" id="{ABD98367-2335-48FD-8F20-40E9812231B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925538" y="6408891"/>
            <a:ext cx="1828800" cy="324134"/>
          </a:xfrm>
          <a:prstGeom prst="rect">
            <a:avLst/>
          </a:prstGeom>
          <a:ln>
            <a:noFill/>
          </a:ln>
        </p:spPr>
      </p:pic>
    </p:spTree>
    <p:extLst>
      <p:ext uri="{BB962C8B-B14F-4D97-AF65-F5344CB8AC3E}">
        <p14:creationId xmlns:p14="http://schemas.microsoft.com/office/powerpoint/2010/main" val="124610345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with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FFBAE5CE-9115-4400-92CE-79F6EB75F8DE}"/>
              </a:ext>
            </a:extLst>
          </p:cNvPr>
          <p:cNvSpPr>
            <a:spLocks noGrp="1"/>
          </p:cNvSpPr>
          <p:nvPr>
            <p:ph type="pic" sz="quarter" idx="20" hasCustomPrompt="1"/>
          </p:nvPr>
        </p:nvSpPr>
        <p:spPr>
          <a:xfrm>
            <a:off x="1371600" y="457200"/>
            <a:ext cx="10360152" cy="4910328"/>
          </a:xfrm>
          <a:custGeom>
            <a:avLst/>
            <a:gdLst>
              <a:gd name="connsiteX0" fmla="*/ 0 w 10360152"/>
              <a:gd name="connsiteY0" fmla="*/ 0 h 4910328"/>
              <a:gd name="connsiteX1" fmla="*/ 10360152 w 10360152"/>
              <a:gd name="connsiteY1" fmla="*/ 0 h 4910328"/>
              <a:gd name="connsiteX2" fmla="*/ 10360152 w 10360152"/>
              <a:gd name="connsiteY2" fmla="*/ 4910328 h 4910328"/>
              <a:gd name="connsiteX3" fmla="*/ 0 w 10360152"/>
              <a:gd name="connsiteY3" fmla="*/ 4910328 h 4910328"/>
              <a:gd name="connsiteX4" fmla="*/ 0 w 10360152"/>
              <a:gd name="connsiteY4" fmla="*/ 4325112 h 4910328"/>
              <a:gd name="connsiteX5" fmla="*/ 4724398 w 10360152"/>
              <a:gd name="connsiteY5" fmla="*/ 4325112 h 4910328"/>
              <a:gd name="connsiteX6" fmla="*/ 4724398 w 10360152"/>
              <a:gd name="connsiteY6" fmla="*/ 1371600 h 4910328"/>
              <a:gd name="connsiteX7" fmla="*/ 0 w 10360152"/>
              <a:gd name="connsiteY7" fmla="*/ 1371600 h 49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152" h="4910328">
                <a:moveTo>
                  <a:pt x="0" y="0"/>
                </a:moveTo>
                <a:lnTo>
                  <a:pt x="10360152" y="0"/>
                </a:lnTo>
                <a:lnTo>
                  <a:pt x="10360152" y="4910328"/>
                </a:lnTo>
                <a:lnTo>
                  <a:pt x="0" y="4910328"/>
                </a:lnTo>
                <a:lnTo>
                  <a:pt x="0" y="4325112"/>
                </a:lnTo>
                <a:lnTo>
                  <a:pt x="4724398" y="4325112"/>
                </a:lnTo>
                <a:lnTo>
                  <a:pt x="4724398" y="1371600"/>
                </a:lnTo>
                <a:lnTo>
                  <a:pt x="0" y="1371600"/>
                </a:lnTo>
                <a:close/>
              </a:path>
            </a:pathLst>
          </a:custGeom>
          <a:solidFill>
            <a:srgbClr val="BFBFBF"/>
          </a:solidFill>
        </p:spPr>
        <p:txBody>
          <a:bodyPr wrap="square" tIns="1005840" rIns="0">
            <a:noAutofit/>
          </a:bodyPr>
          <a:lstStyle>
            <a:lvl1pPr algn="ctr">
              <a:defRPr/>
            </a:lvl1pPr>
          </a:lstStyle>
          <a:p>
            <a:r>
              <a:rPr lang="en-US"/>
              <a:t>Insert Pic</a:t>
            </a:r>
            <a:endParaRPr lang="en-GB"/>
          </a:p>
        </p:txBody>
      </p:sp>
      <p:sp>
        <p:nvSpPr>
          <p:cNvPr id="17" name="Footer Placeholder 3">
            <a:extLst>
              <a:ext uri="{FF2B5EF4-FFF2-40B4-BE49-F238E27FC236}">
                <a16:creationId xmlns:a16="http://schemas.microsoft.com/office/drawing/2014/main" id="{B06DFEB4-C22B-4660-8B98-03308F89EF99}"/>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36" name="Rectangle 35">
            <a:extLst>
              <a:ext uri="{FF2B5EF4-FFF2-40B4-BE49-F238E27FC236}">
                <a16:creationId xmlns:a16="http://schemas.microsoft.com/office/drawing/2014/main" id="{3577A7A7-9477-4761-AD96-65CEFEE1C2F9}"/>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6DFAF00F-4763-4474-955C-8EBFAD7C5008}"/>
              </a:ext>
            </a:extLst>
          </p:cNvPr>
          <p:cNvSpPr/>
          <p:nvPr userDrawn="1"/>
        </p:nvSpPr>
        <p:spPr bwMode="auto">
          <a:xfrm>
            <a:off x="0" y="1820425"/>
            <a:ext cx="6095998" cy="2953512"/>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8F339F34-2275-4BB7-9F98-A182DF1551D4}"/>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pic>
        <p:nvPicPr>
          <p:cNvPr id="18" name="Picture 17" descr="A picture containing shape&#10;&#10;Description automatically generated">
            <a:extLst>
              <a:ext uri="{FF2B5EF4-FFF2-40B4-BE49-F238E27FC236}">
                <a16:creationId xmlns:a16="http://schemas.microsoft.com/office/drawing/2014/main" id="{73801EF4-709F-4C33-BB6E-E9FBF64AD7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925538" y="6408891"/>
            <a:ext cx="1828800" cy="324134"/>
          </a:xfrm>
          <a:prstGeom prst="rect">
            <a:avLst/>
          </a:prstGeom>
          <a:ln>
            <a:noFill/>
          </a:ln>
        </p:spPr>
      </p:pic>
      <p:sp>
        <p:nvSpPr>
          <p:cNvPr id="2" name="Title 1">
            <a:extLst>
              <a:ext uri="{FF2B5EF4-FFF2-40B4-BE49-F238E27FC236}">
                <a16:creationId xmlns:a16="http://schemas.microsoft.com/office/drawing/2014/main" id="{C5A05398-3795-F927-A0BC-EF626DA2390B}"/>
              </a:ext>
            </a:extLst>
          </p:cNvPr>
          <p:cNvSpPr>
            <a:spLocks noGrp="1"/>
          </p:cNvSpPr>
          <p:nvPr>
            <p:ph type="title" hasCustomPrompt="1"/>
          </p:nvPr>
        </p:nvSpPr>
        <p:spPr>
          <a:xfrm>
            <a:off x="457198" y="2211776"/>
            <a:ext cx="5166360" cy="1289069"/>
          </a:xfrm>
        </p:spPr>
        <p:txBody>
          <a:bodyPr rIns="0" anchor="ctr" anchorCtr="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with image</a:t>
            </a:r>
          </a:p>
        </p:txBody>
      </p:sp>
      <p:sp>
        <p:nvSpPr>
          <p:cNvPr id="3" name="Text Placeholder 23">
            <a:extLst>
              <a:ext uri="{FF2B5EF4-FFF2-40B4-BE49-F238E27FC236}">
                <a16:creationId xmlns:a16="http://schemas.microsoft.com/office/drawing/2014/main" id="{DFD1849D-A711-E27D-06A7-100F57BFFB67}"/>
              </a:ext>
            </a:extLst>
          </p:cNvPr>
          <p:cNvSpPr>
            <a:spLocks noGrp="1"/>
          </p:cNvSpPr>
          <p:nvPr>
            <p:ph type="body" sz="quarter" idx="16" hasCustomPrompt="1"/>
          </p:nvPr>
        </p:nvSpPr>
        <p:spPr>
          <a:xfrm>
            <a:off x="457200" y="4343400"/>
            <a:ext cx="2157454" cy="274320"/>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4" name="Text Placeholder 21">
            <a:extLst>
              <a:ext uri="{FF2B5EF4-FFF2-40B4-BE49-F238E27FC236}">
                <a16:creationId xmlns:a16="http://schemas.microsoft.com/office/drawing/2014/main" id="{70DB96CC-9226-F777-7538-71767737D125}"/>
              </a:ext>
            </a:extLst>
          </p:cNvPr>
          <p:cNvSpPr>
            <a:spLocks noGrp="1"/>
          </p:cNvSpPr>
          <p:nvPr>
            <p:ph type="body" sz="quarter" idx="15" hasCustomPrompt="1"/>
          </p:nvPr>
        </p:nvSpPr>
        <p:spPr>
          <a:xfrm>
            <a:off x="457198" y="3584885"/>
            <a:ext cx="5166360" cy="699732"/>
          </a:xfrm>
        </p:spPr>
        <p:txBody>
          <a:bodyPr rIns="0" anchor="t" anchorCtr="0"/>
          <a:lstStyle>
            <a:lvl1pPr>
              <a:lnSpc>
                <a:spcPct val="100000"/>
              </a:lnSpc>
              <a:spcAft>
                <a:spcPts val="0"/>
              </a:spcAft>
              <a:defRPr sz="22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Tree>
    <p:extLst>
      <p:ext uri="{BB962C8B-B14F-4D97-AF65-F5344CB8AC3E}">
        <p14:creationId xmlns:p14="http://schemas.microsoft.com/office/powerpoint/2010/main" val="11086727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br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E81A99A-28F5-400A-A06C-4564C61FDFA8}"/>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B79E3780-1FCA-42E3-91B5-3C07F3064D11}"/>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4" name="Footer Placeholder 3">
            <a:extLst>
              <a:ext uri="{FF2B5EF4-FFF2-40B4-BE49-F238E27FC236}">
                <a16:creationId xmlns:a16="http://schemas.microsoft.com/office/drawing/2014/main" id="{DC3DCF4C-2E1B-40D8-B839-277A17EAB131}"/>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16" name="Rectangle 15">
            <a:extLst>
              <a:ext uri="{FF2B5EF4-FFF2-40B4-BE49-F238E27FC236}">
                <a16:creationId xmlns:a16="http://schemas.microsoft.com/office/drawing/2014/main" id="{1DBF7C3F-7FC1-423D-8774-FED59E4DBCE0}"/>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4" name="Text Placeholder 23">
            <a:extLst>
              <a:ext uri="{FF2B5EF4-FFF2-40B4-BE49-F238E27FC236}">
                <a16:creationId xmlns:a16="http://schemas.microsoft.com/office/drawing/2014/main" id="{F0C785EF-9E17-43E6-868A-A0F48620F168}"/>
              </a:ext>
            </a:extLst>
          </p:cNvPr>
          <p:cNvSpPr>
            <a:spLocks noGrp="1"/>
          </p:cNvSpPr>
          <p:nvPr>
            <p:ph type="body" sz="quarter" idx="18" hasCustomPrompt="1"/>
          </p:nvPr>
        </p:nvSpPr>
        <p:spPr>
          <a:xfrm>
            <a:off x="457200" y="4343400"/>
            <a:ext cx="2157454" cy="274320"/>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25" name="Text Placeholder 21">
            <a:extLst>
              <a:ext uri="{FF2B5EF4-FFF2-40B4-BE49-F238E27FC236}">
                <a16:creationId xmlns:a16="http://schemas.microsoft.com/office/drawing/2014/main" id="{CA9928E1-888D-4F50-BC02-91B5DA680D24}"/>
              </a:ext>
            </a:extLst>
          </p:cNvPr>
          <p:cNvSpPr>
            <a:spLocks noGrp="1"/>
          </p:cNvSpPr>
          <p:nvPr>
            <p:ph type="body" sz="quarter" idx="19" hasCustomPrompt="1"/>
          </p:nvPr>
        </p:nvSpPr>
        <p:spPr>
          <a:xfrm>
            <a:off x="457198" y="3227832"/>
            <a:ext cx="5166360" cy="452106"/>
          </a:xfrm>
        </p:spPr>
        <p:txBody>
          <a:bodyPr rIns="0" anchor="t"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26" name="Text Placeholder 25">
            <a:extLst>
              <a:ext uri="{FF2B5EF4-FFF2-40B4-BE49-F238E27FC236}">
                <a16:creationId xmlns:a16="http://schemas.microsoft.com/office/drawing/2014/main" id="{9A9EAD76-6105-44A8-8A8B-286F32267AB5}"/>
              </a:ext>
            </a:extLst>
          </p:cNvPr>
          <p:cNvSpPr>
            <a:spLocks noGrp="1"/>
          </p:cNvSpPr>
          <p:nvPr>
            <p:ph type="body" sz="quarter" idx="20" hasCustomPrompt="1"/>
          </p:nvPr>
        </p:nvSpPr>
        <p:spPr>
          <a:xfrm>
            <a:off x="457200" y="3781730"/>
            <a:ext cx="5166360" cy="448056"/>
          </a:xfrm>
        </p:spPr>
        <p:txBody>
          <a:bodyPr rIns="0" anchor="t"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27" name="Title 1">
            <a:extLst>
              <a:ext uri="{FF2B5EF4-FFF2-40B4-BE49-F238E27FC236}">
                <a16:creationId xmlns:a16="http://schemas.microsoft.com/office/drawing/2014/main" id="{9C7E50F4-F140-435A-BF1E-BB5BF832FB72}"/>
              </a:ext>
            </a:extLst>
          </p:cNvPr>
          <p:cNvSpPr>
            <a:spLocks noGrp="1"/>
          </p:cNvSpPr>
          <p:nvPr>
            <p:ph type="title" hasCustomPrompt="1"/>
          </p:nvPr>
        </p:nvSpPr>
        <p:spPr>
          <a:xfrm>
            <a:off x="457198" y="2211777"/>
            <a:ext cx="5166360" cy="957428"/>
          </a:xfrm>
        </p:spPr>
        <p:txBody>
          <a:bodyPr rIns="0" anchor="ctr" anchorCtr="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cobrand</a:t>
            </a:r>
          </a:p>
        </p:txBody>
      </p:sp>
      <p:pic>
        <p:nvPicPr>
          <p:cNvPr id="17" name="Picture 16" descr="A picture containing shape&#10;&#10;Description automatically generated">
            <a:extLst>
              <a:ext uri="{FF2B5EF4-FFF2-40B4-BE49-F238E27FC236}">
                <a16:creationId xmlns:a16="http://schemas.microsoft.com/office/drawing/2014/main" id="{C797F17B-57F9-42DF-B9E5-E6AD10C5351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925538" y="6408891"/>
            <a:ext cx="1828800" cy="324134"/>
          </a:xfrm>
          <a:prstGeom prst="rect">
            <a:avLst/>
          </a:prstGeom>
          <a:ln>
            <a:noFill/>
          </a:ln>
        </p:spPr>
      </p:pic>
    </p:spTree>
    <p:extLst>
      <p:ext uri="{BB962C8B-B14F-4D97-AF65-F5344CB8AC3E}">
        <p14:creationId xmlns:p14="http://schemas.microsoft.com/office/powerpoint/2010/main" val="49507739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1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982AE-B441-5D47-8FE2-7C216AC85070}"/>
              </a:ext>
            </a:extLst>
          </p:cNvPr>
          <p:cNvSpPr>
            <a:spLocks noGrp="1"/>
          </p:cNvSpPr>
          <p:nvPr>
            <p:ph type="title" hasCustomPrompt="1"/>
          </p:nvPr>
        </p:nvSpPr>
        <p:spPr>
          <a:xfrm>
            <a:off x="4233673" y="2530432"/>
            <a:ext cx="6199632" cy="1317667"/>
          </a:xfrm>
          <a:solidFill>
            <a:schemeClr val="bg1"/>
          </a:solidFill>
        </p:spPr>
        <p:txBody>
          <a:bodyPr lIns="0" tIns="0" rIns="0" anchor="ctr"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Divider 1 no image </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hasCustomPrompt="1"/>
          </p:nvPr>
        </p:nvSpPr>
        <p:spPr>
          <a:xfrm>
            <a:off x="4233672" y="3947537"/>
            <a:ext cx="6199632" cy="402123"/>
          </a:xfrm>
        </p:spPr>
        <p:txBody>
          <a:bodyPr lIns="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2" name="Slide Number Placeholder 1">
            <a:extLst>
              <a:ext uri="{FF2B5EF4-FFF2-40B4-BE49-F238E27FC236}">
                <a16:creationId xmlns:a16="http://schemas.microsoft.com/office/drawing/2014/main" id="{EDA2F4BF-5814-104F-9DEA-62BEC9541555}"/>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7" name="Rectangle 6">
            <a:extLst>
              <a:ext uri="{FF2B5EF4-FFF2-40B4-BE49-F238E27FC236}">
                <a16:creationId xmlns:a16="http://schemas.microsoft.com/office/drawing/2014/main" id="{F6D15C58-405A-4936-A9EB-228AF76CF04C}"/>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3" name="Footer Placeholder 3">
            <a:extLst>
              <a:ext uri="{FF2B5EF4-FFF2-40B4-BE49-F238E27FC236}">
                <a16:creationId xmlns:a16="http://schemas.microsoft.com/office/drawing/2014/main" id="{26375D5E-A88D-4EA9-BC79-11A2499BF2C7}"/>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6" name="Picture 15" descr="A picture containing shape&#10;&#10;Description automatically generated">
            <a:extLst>
              <a:ext uri="{FF2B5EF4-FFF2-40B4-BE49-F238E27FC236}">
                <a16:creationId xmlns:a16="http://schemas.microsoft.com/office/drawing/2014/main" id="{83332DB9-C07A-499E-AD7D-DB5364F27F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3024853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2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FE44C43D-DB44-4411-BDB9-A4C2C7084B51}"/>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7" name="Rectangle 6">
            <a:extLst>
              <a:ext uri="{FF2B5EF4-FFF2-40B4-BE49-F238E27FC236}">
                <a16:creationId xmlns:a16="http://schemas.microsoft.com/office/drawing/2014/main" id="{378FBD8A-D12B-4EFA-A9DB-2DD83E9E322D}"/>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5" name="Footer Placeholder 3">
            <a:extLst>
              <a:ext uri="{FF2B5EF4-FFF2-40B4-BE49-F238E27FC236}">
                <a16:creationId xmlns:a16="http://schemas.microsoft.com/office/drawing/2014/main" id="{D4471A6B-1EFF-490E-B279-C8FFAA8D5B68}"/>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21" name="Title 1">
            <a:extLst>
              <a:ext uri="{FF2B5EF4-FFF2-40B4-BE49-F238E27FC236}">
                <a16:creationId xmlns:a16="http://schemas.microsoft.com/office/drawing/2014/main" id="{22BF5985-B02F-458A-8DDC-57916CC8A299}"/>
              </a:ext>
            </a:extLst>
          </p:cNvPr>
          <p:cNvSpPr>
            <a:spLocks noGrp="1"/>
          </p:cNvSpPr>
          <p:nvPr>
            <p:ph type="title" hasCustomPrompt="1"/>
          </p:nvPr>
        </p:nvSpPr>
        <p:spPr>
          <a:xfrm>
            <a:off x="4233673" y="2530432"/>
            <a:ext cx="6199632" cy="1317667"/>
          </a:xfrm>
          <a:solidFill>
            <a:schemeClr val="bg1"/>
          </a:solidFill>
        </p:spPr>
        <p:txBody>
          <a:bodyPr lIns="0" tIns="0" rIns="0" anchor="ctr"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Divider 2 no image</a:t>
            </a:r>
          </a:p>
        </p:txBody>
      </p:sp>
      <p:sp>
        <p:nvSpPr>
          <p:cNvPr id="22" name="Text Placeholder 25">
            <a:extLst>
              <a:ext uri="{FF2B5EF4-FFF2-40B4-BE49-F238E27FC236}">
                <a16:creationId xmlns:a16="http://schemas.microsoft.com/office/drawing/2014/main" id="{DBEB1D60-90BA-4234-8D5F-520D83E1A270}"/>
              </a:ext>
            </a:extLst>
          </p:cNvPr>
          <p:cNvSpPr>
            <a:spLocks noGrp="1"/>
          </p:cNvSpPr>
          <p:nvPr>
            <p:ph type="body" sz="quarter" idx="17" hasCustomPrompt="1"/>
          </p:nvPr>
        </p:nvSpPr>
        <p:spPr>
          <a:xfrm>
            <a:off x="4233672" y="3947537"/>
            <a:ext cx="6199632" cy="402123"/>
          </a:xfrm>
        </p:spPr>
        <p:txBody>
          <a:bodyPr lIns="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pic>
        <p:nvPicPr>
          <p:cNvPr id="12" name="Picture 11" descr="A picture containing shape&#10;&#10;Description automatically generated">
            <a:extLst>
              <a:ext uri="{FF2B5EF4-FFF2-40B4-BE49-F238E27FC236}">
                <a16:creationId xmlns:a16="http://schemas.microsoft.com/office/drawing/2014/main" id="{31C2438C-F47F-4D7F-9189-160B9C7824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364746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A17733-62EA-6940-A350-A58D7D15F1FB}"/>
              </a:ext>
            </a:extLst>
          </p:cNvPr>
          <p:cNvSpPr>
            <a:spLocks noGrp="1"/>
          </p:cNvSpPr>
          <p:nvPr>
            <p:ph type="title" hasCustomPrompt="1"/>
          </p:nvPr>
        </p:nvSpPr>
        <p:spPr>
          <a:xfrm>
            <a:off x="457200" y="457200"/>
            <a:ext cx="7434262" cy="1371600"/>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Agenda — click to edit Master title style</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p:nvPr>
        </p:nvSpPr>
        <p:spPr>
          <a:xfrm>
            <a:off x="457200" y="1828800"/>
            <a:ext cx="10287000" cy="3514725"/>
          </a:xfrm>
        </p:spPr>
        <p:txBody>
          <a:bodyPr lIns="548640" tIns="228600" rIns="228600"/>
          <a:lstStyle>
            <a:lvl1pPr marL="548640" indent="-548640">
              <a:lnSpc>
                <a:spcPct val="100000"/>
              </a:lnSpc>
              <a:spcAft>
                <a:spcPts val="2500"/>
              </a:spcAft>
              <a:buClr>
                <a:schemeClr val="tx2"/>
              </a:buClr>
              <a:buSzPct val="200000"/>
              <a:buFont typeface="+mj-lt"/>
              <a:buAutoNum type="arabicPeriod"/>
              <a:defRPr sz="1600" b="0" i="0"/>
            </a:lvl1pPr>
            <a:lvl2pPr marL="548640" indent="-548640">
              <a:spcAft>
                <a:spcPts val="2500"/>
              </a:spcAft>
              <a:buClr>
                <a:schemeClr val="tx2"/>
              </a:buClr>
              <a:buSzPct val="200000"/>
              <a:buFont typeface="+mj-lt"/>
              <a:buAutoNum type="arabicPeriod"/>
              <a:defRPr b="0">
                <a:solidFill>
                  <a:schemeClr val="tx1"/>
                </a:solidFill>
                <a:latin typeface="+mn-lt"/>
              </a:defRPr>
            </a:lvl2pPr>
            <a:lvl3pPr marL="548640" indent="-548640">
              <a:spcAft>
                <a:spcPts val="2500"/>
              </a:spcAft>
              <a:buSzPct val="200000"/>
              <a:buFont typeface="+mj-lt"/>
              <a:buAutoNum type="arabicPeriod"/>
              <a:defRPr sz="1600">
                <a:solidFill>
                  <a:schemeClr val="tx1"/>
                </a:solidFill>
              </a:defRPr>
            </a:lvl3pPr>
            <a:lvl4pPr marL="548640" indent="-548640">
              <a:spcAft>
                <a:spcPts val="2500"/>
              </a:spcAft>
              <a:buSzPct val="200000"/>
              <a:buFont typeface="+mj-lt"/>
              <a:buAutoNum type="arabicPeriod"/>
              <a:defRPr sz="1600">
                <a:solidFill>
                  <a:schemeClr val="tx1"/>
                </a:solidFill>
              </a:defRPr>
            </a:lvl4pPr>
            <a:lvl5pPr marL="548640" indent="-548640">
              <a:spcAft>
                <a:spcPts val="2500"/>
              </a:spcAft>
              <a:buSzPct val="200000"/>
              <a:buFont typeface="+mj-lt"/>
              <a:buAutoNum type="arabicPeriod"/>
              <a:defRPr sz="1600">
                <a:solidFill>
                  <a:schemeClr val="tx1"/>
                </a:solidFill>
              </a:defRPr>
            </a:lvl5pPr>
            <a:lvl6pPr marL="548640" indent="-548640">
              <a:spcAft>
                <a:spcPts val="2500"/>
              </a:spcAft>
              <a:buSzPct val="200000"/>
              <a:buFont typeface="+mj-lt"/>
              <a:buAutoNum type="arabicPeriod"/>
              <a:defRPr sz="1600">
                <a:solidFill>
                  <a:schemeClr val="tx1"/>
                </a:solidFill>
              </a:defRPr>
            </a:lvl6pPr>
            <a:lvl7pPr marL="548640" indent="-548640">
              <a:spcAft>
                <a:spcPts val="2500"/>
              </a:spcAft>
              <a:buSzPct val="200000"/>
              <a:buFont typeface="+mj-lt"/>
              <a:buAutoNum type="arabicPeriod"/>
              <a:defRPr sz="1600">
                <a:solidFill>
                  <a:schemeClr val="tx1"/>
                </a:solidFill>
              </a:defRPr>
            </a:lvl7pPr>
            <a:lvl8pPr marL="548640" indent="-548640">
              <a:spcAft>
                <a:spcPts val="2500"/>
              </a:spcAft>
              <a:buSzPct val="200000"/>
              <a:buFont typeface="+mj-lt"/>
              <a:buAutoNum type="arabicPeriod"/>
              <a:defRPr sz="1600">
                <a:solidFill>
                  <a:schemeClr val="tx1"/>
                </a:solidFill>
              </a:defRPr>
            </a:lvl8pPr>
            <a:lvl9pPr marL="548640" indent="-548640">
              <a:spcAft>
                <a:spcPts val="2500"/>
              </a:spcAft>
              <a:buSzPct val="200000"/>
              <a:buFont typeface="+mj-lt"/>
              <a:buAutoNum type="arabicPeriod"/>
              <a:defRPr sz="1600">
                <a:solidFill>
                  <a:schemeClr val="tx1"/>
                </a:solidFill>
              </a:defRPr>
            </a:lvl9pPr>
          </a:lstStyle>
          <a:p>
            <a:pPr lvl="0"/>
            <a:r>
              <a:rPr lang="en-US"/>
              <a:t>Click to edit Master text styles</a:t>
            </a:r>
          </a:p>
        </p:txBody>
      </p:sp>
      <p:sp>
        <p:nvSpPr>
          <p:cNvPr id="13" name="Slide Number Placeholder 1">
            <a:extLst>
              <a:ext uri="{FF2B5EF4-FFF2-40B4-BE49-F238E27FC236}">
                <a16:creationId xmlns:a16="http://schemas.microsoft.com/office/drawing/2014/main" id="{C67BBABA-B53A-4DFE-A411-8A783BDC1E8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7" name="Rectangle 6">
            <a:extLst>
              <a:ext uri="{FF2B5EF4-FFF2-40B4-BE49-F238E27FC236}">
                <a16:creationId xmlns:a16="http://schemas.microsoft.com/office/drawing/2014/main" id="{C98C4414-061C-40DB-9EEB-146F2EF49BEC}"/>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1" name="Footer Placeholder 3">
            <a:extLst>
              <a:ext uri="{FF2B5EF4-FFF2-40B4-BE49-F238E27FC236}">
                <a16:creationId xmlns:a16="http://schemas.microsoft.com/office/drawing/2014/main" id="{0CD7E834-427A-45D5-8947-3FF728BF2622}"/>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2" name="Picture 11" descr="A picture containing shape&#10;&#10;Description automatically generated">
            <a:extLst>
              <a:ext uri="{FF2B5EF4-FFF2-40B4-BE49-F238E27FC236}">
                <a16:creationId xmlns:a16="http://schemas.microsoft.com/office/drawing/2014/main" id="{94833681-CDDD-4A93-A594-1B0BE14581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1697564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A17733-62EA-6940-A350-A58D7D15F1FB}"/>
              </a:ext>
            </a:extLst>
          </p:cNvPr>
          <p:cNvSpPr>
            <a:spLocks noGrp="1"/>
          </p:cNvSpPr>
          <p:nvPr>
            <p:ph type="title" hasCustomPrompt="1"/>
          </p:nvPr>
        </p:nvSpPr>
        <p:spPr>
          <a:xfrm>
            <a:off x="457200" y="457200"/>
            <a:ext cx="7434262" cy="1371600"/>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Agenda — click to edit Master title style</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p:nvPr>
        </p:nvSpPr>
        <p:spPr>
          <a:xfrm>
            <a:off x="457200" y="1828800"/>
            <a:ext cx="10287000" cy="3514725"/>
          </a:xfrm>
        </p:spPr>
        <p:txBody>
          <a:bodyPr lIns="548640" tIns="228600" rIns="228600"/>
          <a:lstStyle>
            <a:lvl1pPr marL="548640" indent="-548640">
              <a:lnSpc>
                <a:spcPct val="100000"/>
              </a:lnSpc>
              <a:spcAft>
                <a:spcPts val="2500"/>
              </a:spcAft>
              <a:buClr>
                <a:schemeClr val="tx2"/>
              </a:buClr>
              <a:buSzPct val="200000"/>
              <a:buFont typeface="+mj-lt"/>
              <a:buAutoNum type="arabicPeriod"/>
              <a:defRPr sz="1600" b="0" i="0"/>
            </a:lvl1pPr>
            <a:lvl2pPr marL="548640" indent="-548640">
              <a:spcAft>
                <a:spcPts val="2500"/>
              </a:spcAft>
              <a:buClr>
                <a:schemeClr val="tx2"/>
              </a:buClr>
              <a:buSzPct val="200000"/>
              <a:buFont typeface="+mj-lt"/>
              <a:buAutoNum type="arabicPeriod"/>
              <a:defRPr b="0">
                <a:solidFill>
                  <a:schemeClr val="tx1"/>
                </a:solidFill>
                <a:latin typeface="+mn-lt"/>
              </a:defRPr>
            </a:lvl2pPr>
            <a:lvl3pPr marL="548640" indent="-548640">
              <a:spcAft>
                <a:spcPts val="2500"/>
              </a:spcAft>
              <a:buSzPct val="200000"/>
              <a:buFont typeface="+mj-lt"/>
              <a:buAutoNum type="arabicPeriod"/>
              <a:defRPr sz="1600">
                <a:solidFill>
                  <a:schemeClr val="tx1"/>
                </a:solidFill>
              </a:defRPr>
            </a:lvl3pPr>
            <a:lvl4pPr marL="548640" indent="-548640">
              <a:spcAft>
                <a:spcPts val="2500"/>
              </a:spcAft>
              <a:buSzPct val="200000"/>
              <a:buFont typeface="+mj-lt"/>
              <a:buAutoNum type="arabicPeriod"/>
              <a:defRPr sz="1600">
                <a:solidFill>
                  <a:schemeClr val="tx1"/>
                </a:solidFill>
              </a:defRPr>
            </a:lvl4pPr>
            <a:lvl5pPr marL="548640" indent="-548640">
              <a:spcAft>
                <a:spcPts val="2500"/>
              </a:spcAft>
              <a:buSzPct val="200000"/>
              <a:buFont typeface="+mj-lt"/>
              <a:buAutoNum type="arabicPeriod"/>
              <a:defRPr sz="1600">
                <a:solidFill>
                  <a:schemeClr val="tx1"/>
                </a:solidFill>
              </a:defRPr>
            </a:lvl5pPr>
            <a:lvl6pPr marL="548640" indent="-548640">
              <a:spcAft>
                <a:spcPts val="2500"/>
              </a:spcAft>
              <a:buSzPct val="200000"/>
              <a:buFont typeface="+mj-lt"/>
              <a:buAutoNum type="arabicPeriod"/>
              <a:defRPr sz="1600">
                <a:solidFill>
                  <a:schemeClr val="tx1"/>
                </a:solidFill>
              </a:defRPr>
            </a:lvl6pPr>
            <a:lvl7pPr marL="548640" indent="-548640">
              <a:spcAft>
                <a:spcPts val="2500"/>
              </a:spcAft>
              <a:buSzPct val="200000"/>
              <a:buFont typeface="+mj-lt"/>
              <a:buAutoNum type="arabicPeriod"/>
              <a:defRPr sz="1600">
                <a:solidFill>
                  <a:schemeClr val="tx1"/>
                </a:solidFill>
              </a:defRPr>
            </a:lvl7pPr>
            <a:lvl8pPr marL="548640" indent="-548640">
              <a:spcAft>
                <a:spcPts val="2500"/>
              </a:spcAft>
              <a:buSzPct val="200000"/>
              <a:buFont typeface="+mj-lt"/>
              <a:buAutoNum type="arabicPeriod"/>
              <a:defRPr sz="1600">
                <a:solidFill>
                  <a:schemeClr val="tx1"/>
                </a:solidFill>
              </a:defRPr>
            </a:lvl8pPr>
            <a:lvl9pPr marL="548640" indent="-548640">
              <a:spcAft>
                <a:spcPts val="2500"/>
              </a:spcAft>
              <a:buSzPct val="200000"/>
              <a:buFont typeface="+mj-lt"/>
              <a:buAutoNum type="arabicPeriod"/>
              <a:defRPr sz="1600">
                <a:solidFill>
                  <a:schemeClr val="tx1"/>
                </a:solidFill>
              </a:defRPr>
            </a:lvl9pPr>
          </a:lstStyle>
          <a:p>
            <a:pPr lvl="0"/>
            <a:r>
              <a:rPr lang="en-US"/>
              <a:t>Click to edit Master text styles</a:t>
            </a:r>
          </a:p>
        </p:txBody>
      </p:sp>
      <p:sp>
        <p:nvSpPr>
          <p:cNvPr id="13" name="Slide Number Placeholder 1">
            <a:extLst>
              <a:ext uri="{FF2B5EF4-FFF2-40B4-BE49-F238E27FC236}">
                <a16:creationId xmlns:a16="http://schemas.microsoft.com/office/drawing/2014/main" id="{C67BBABA-B53A-4DFE-A411-8A783BDC1E8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7" name="Rectangle 6">
            <a:extLst>
              <a:ext uri="{FF2B5EF4-FFF2-40B4-BE49-F238E27FC236}">
                <a16:creationId xmlns:a16="http://schemas.microsoft.com/office/drawing/2014/main" id="{C98C4414-061C-40DB-9EEB-146F2EF49BEC}"/>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1" name="Footer Placeholder 3">
            <a:extLst>
              <a:ext uri="{FF2B5EF4-FFF2-40B4-BE49-F238E27FC236}">
                <a16:creationId xmlns:a16="http://schemas.microsoft.com/office/drawing/2014/main" id="{0CD7E834-427A-45D5-8947-3FF728BF2622}"/>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2" name="Picture 11" descr="A picture containing shape&#10;&#10;Description automatically generated">
            <a:extLst>
              <a:ext uri="{FF2B5EF4-FFF2-40B4-BE49-F238E27FC236}">
                <a16:creationId xmlns:a16="http://schemas.microsoft.com/office/drawing/2014/main" id="{3B30913F-4DE2-4D68-8710-5E99AFE103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215206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Zoom-dual purpos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7CA303-9F06-4521-9775-F2D8EBA60779}"/>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Picture Placeholder 7">
            <a:extLst>
              <a:ext uri="{FF2B5EF4-FFF2-40B4-BE49-F238E27FC236}">
                <a16:creationId xmlns:a16="http://schemas.microsoft.com/office/drawing/2014/main" id="{22F72546-F4C0-E249-9BAB-A1046D5C614F}"/>
              </a:ext>
            </a:extLst>
          </p:cNvPr>
          <p:cNvSpPr>
            <a:spLocks noGrp="1"/>
          </p:cNvSpPr>
          <p:nvPr>
            <p:ph type="pic" sz="quarter" idx="12"/>
          </p:nvPr>
        </p:nvSpPr>
        <p:spPr>
          <a:xfrm>
            <a:off x="6096000" y="457200"/>
            <a:ext cx="5634038" cy="5829300"/>
          </a:xfrm>
          <a:solidFill>
            <a:schemeClr val="bg1">
              <a:lumMod val="75000"/>
            </a:schemeClr>
          </a:solidFill>
        </p:spPr>
        <p:txBody>
          <a:bodyPr tIns="2286000"/>
          <a:lstStyle>
            <a:lvl1pPr algn="ctr">
              <a:defRPr b="0" i="0"/>
            </a:lvl1pPr>
          </a:lstStyle>
          <a:p>
            <a:r>
              <a:rPr lang="en-US"/>
              <a:t>Click icon to add picture</a:t>
            </a:r>
          </a:p>
        </p:txBody>
      </p:sp>
      <p:sp>
        <p:nvSpPr>
          <p:cNvPr id="12" name="Slide Number Placeholder 1">
            <a:extLst>
              <a:ext uri="{FF2B5EF4-FFF2-40B4-BE49-F238E27FC236}">
                <a16:creationId xmlns:a16="http://schemas.microsoft.com/office/drawing/2014/main" id="{85DF98F8-B5A9-4546-B33B-E34E6C9D205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8" name="Rectangle 7">
            <a:extLst>
              <a:ext uri="{FF2B5EF4-FFF2-40B4-BE49-F238E27FC236}">
                <a16:creationId xmlns:a16="http://schemas.microsoft.com/office/drawing/2014/main" id="{D722DFAE-1A38-4A03-B3F8-1A4E194429A5}"/>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cxnSp>
        <p:nvCxnSpPr>
          <p:cNvPr id="14" name="Straight Connector 13">
            <a:extLst>
              <a:ext uri="{FF2B5EF4-FFF2-40B4-BE49-F238E27FC236}">
                <a16:creationId xmlns:a16="http://schemas.microsoft.com/office/drawing/2014/main" id="{43A3CEF4-AC88-498D-AD5B-70BDA426251B}"/>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7" name="Footer Placeholder 3">
            <a:extLst>
              <a:ext uri="{FF2B5EF4-FFF2-40B4-BE49-F238E27FC236}">
                <a16:creationId xmlns:a16="http://schemas.microsoft.com/office/drawing/2014/main" id="{B14AE5B6-E174-4E98-8514-25E07D378301}"/>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9" name="Picture 18" descr="A picture containing shape&#10;&#10;Description automatically generated">
            <a:extLst>
              <a:ext uri="{FF2B5EF4-FFF2-40B4-BE49-F238E27FC236}">
                <a16:creationId xmlns:a16="http://schemas.microsoft.com/office/drawing/2014/main" id="{3D2EA642-F88A-445B-B5F6-6616CFA0D4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925612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oom in/out callout">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AAC153-FD25-4A34-8523-EA3F12FF3846}"/>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B67E0CAE-FDEA-C145-B999-E3ED2EEF7DCB}"/>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EC8168B8-3C50-438E-8409-252CA81CD310}"/>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8" name="Rectangle 7">
            <a:extLst>
              <a:ext uri="{FF2B5EF4-FFF2-40B4-BE49-F238E27FC236}">
                <a16:creationId xmlns:a16="http://schemas.microsoft.com/office/drawing/2014/main" id="{D8A43D52-A8FE-42DB-B6C3-993FFCB56D69}"/>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cxnSp>
        <p:nvCxnSpPr>
          <p:cNvPr id="12" name="Straight Connector 11">
            <a:extLst>
              <a:ext uri="{FF2B5EF4-FFF2-40B4-BE49-F238E27FC236}">
                <a16:creationId xmlns:a16="http://schemas.microsoft.com/office/drawing/2014/main" id="{D91477EA-1D32-469C-BAD5-7EC065043A2B}"/>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9" name="Footer Placeholder 3">
            <a:extLst>
              <a:ext uri="{FF2B5EF4-FFF2-40B4-BE49-F238E27FC236}">
                <a16:creationId xmlns:a16="http://schemas.microsoft.com/office/drawing/2014/main" id="{963AE6BC-F12A-4C77-94B0-486EBAAAEE2A}"/>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6" name="Picture 15" descr="A picture containing shape&#10;&#10;Description automatically generated">
            <a:extLst>
              <a:ext uri="{FF2B5EF4-FFF2-40B4-BE49-F238E27FC236}">
                <a16:creationId xmlns:a16="http://schemas.microsoft.com/office/drawing/2014/main" id="{98B8F708-AB05-43CE-9CA0-B7AD45354E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4100029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Zoom in callout graphic">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E1CB50-699E-427E-B551-982C8EDBF4AF}"/>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47F573AC-3BEE-4B60-9795-422296D847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9992" y="3346682"/>
            <a:ext cx="4560203" cy="2438611"/>
          </a:xfrm>
          <a:prstGeom prst="rect">
            <a:avLst/>
          </a:prstGeom>
        </p:spPr>
      </p:pic>
      <p:sp>
        <p:nvSpPr>
          <p:cNvPr id="8" name="Text Placeholder 21">
            <a:extLst>
              <a:ext uri="{FF2B5EF4-FFF2-40B4-BE49-F238E27FC236}">
                <a16:creationId xmlns:a16="http://schemas.microsoft.com/office/drawing/2014/main" id="{AC804CF8-26B3-8F4A-9684-54A3AA410744}"/>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1"/>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a:t>Click to add text</a:t>
            </a:r>
          </a:p>
        </p:txBody>
      </p:sp>
      <p:sp>
        <p:nvSpPr>
          <p:cNvPr id="10" name="Title 1">
            <a:extLst>
              <a:ext uri="{FF2B5EF4-FFF2-40B4-BE49-F238E27FC236}">
                <a16:creationId xmlns:a16="http://schemas.microsoft.com/office/drawing/2014/main" id="{299F32F4-D474-AA46-9DE4-6ED26394AFEC}"/>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7">
            <a:extLst>
              <a:ext uri="{FF2B5EF4-FFF2-40B4-BE49-F238E27FC236}">
                <a16:creationId xmlns:a16="http://schemas.microsoft.com/office/drawing/2014/main" id="{F1E37254-624E-6F4B-AF11-FA2EB81EE932}"/>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
            <a:extLst>
              <a:ext uri="{FF2B5EF4-FFF2-40B4-BE49-F238E27FC236}">
                <a16:creationId xmlns:a16="http://schemas.microsoft.com/office/drawing/2014/main" id="{DD483DF6-F9A6-4AB7-901D-A04C24F22E6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D51058F0-0AF5-40AD-A96A-DCAE716FBBA4}"/>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cxnSp>
        <p:nvCxnSpPr>
          <p:cNvPr id="17" name="Straight Connector 16">
            <a:extLst>
              <a:ext uri="{FF2B5EF4-FFF2-40B4-BE49-F238E27FC236}">
                <a16:creationId xmlns:a16="http://schemas.microsoft.com/office/drawing/2014/main" id="{A4D50D21-C984-4D0D-A8BC-684DCBCB9AC9}"/>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20" name="Footer Placeholder 3">
            <a:extLst>
              <a:ext uri="{FF2B5EF4-FFF2-40B4-BE49-F238E27FC236}">
                <a16:creationId xmlns:a16="http://schemas.microsoft.com/office/drawing/2014/main" id="{2C99C786-B618-4966-9EF9-2813527E1322}"/>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5" name="Picture 14" descr="A picture containing shape&#10;&#10;Description automatically generated">
            <a:extLst>
              <a:ext uri="{FF2B5EF4-FFF2-40B4-BE49-F238E27FC236}">
                <a16:creationId xmlns:a16="http://schemas.microsoft.com/office/drawing/2014/main" id="{D3D3D643-6063-49FC-A1FC-1029A8D1FD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1080685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Zoom in quote graphic">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FFF7F9-28BB-4EE3-AB28-AB89F98814F7}"/>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487648CA-0A0A-4EC3-8110-60E9704A4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1891" y="3332700"/>
            <a:ext cx="4590686" cy="2444708"/>
          </a:xfrm>
          <a:prstGeom prst="rect">
            <a:avLst/>
          </a:prstGeom>
        </p:spPr>
      </p:pic>
      <p:sp>
        <p:nvSpPr>
          <p:cNvPr id="21" name="Text Placeholder 21">
            <a:extLst>
              <a:ext uri="{FF2B5EF4-FFF2-40B4-BE49-F238E27FC236}">
                <a16:creationId xmlns:a16="http://schemas.microsoft.com/office/drawing/2014/main" id="{DE70C388-D8B3-45A3-9EC3-7AC529957E5E}"/>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1"/>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a:t>Click to add text</a:t>
            </a:r>
          </a:p>
        </p:txBody>
      </p:sp>
      <p:sp>
        <p:nvSpPr>
          <p:cNvPr id="19" name="Title 1">
            <a:extLst>
              <a:ext uri="{FF2B5EF4-FFF2-40B4-BE49-F238E27FC236}">
                <a16:creationId xmlns:a16="http://schemas.microsoft.com/office/drawing/2014/main" id="{034C1D9A-5144-FD41-A4E5-9D84E378FEBF}"/>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7">
            <a:extLst>
              <a:ext uri="{FF2B5EF4-FFF2-40B4-BE49-F238E27FC236}">
                <a16:creationId xmlns:a16="http://schemas.microsoft.com/office/drawing/2014/main" id="{2B40B544-CE1D-6D47-804C-8797BE640EA6}"/>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
            <a:extLst>
              <a:ext uri="{FF2B5EF4-FFF2-40B4-BE49-F238E27FC236}">
                <a16:creationId xmlns:a16="http://schemas.microsoft.com/office/drawing/2014/main" id="{34391273-6B4B-44F6-ACE6-FC902A60F4C4}"/>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3" name="Rectangle 12">
            <a:extLst>
              <a:ext uri="{FF2B5EF4-FFF2-40B4-BE49-F238E27FC236}">
                <a16:creationId xmlns:a16="http://schemas.microsoft.com/office/drawing/2014/main" id="{2356B187-B2DC-4535-B1D2-17215FDBBFB9}"/>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cxnSp>
        <p:nvCxnSpPr>
          <p:cNvPr id="22" name="Straight Connector 21">
            <a:extLst>
              <a:ext uri="{FF2B5EF4-FFF2-40B4-BE49-F238E27FC236}">
                <a16:creationId xmlns:a16="http://schemas.microsoft.com/office/drawing/2014/main" id="{F2DF66EA-FE11-402A-A09E-CB414D18E2C4}"/>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7" name="Footer Placeholder 3">
            <a:extLst>
              <a:ext uri="{FF2B5EF4-FFF2-40B4-BE49-F238E27FC236}">
                <a16:creationId xmlns:a16="http://schemas.microsoft.com/office/drawing/2014/main" id="{652D4119-7E6E-49DD-AA85-7B6BAD8F678C}"/>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25" name="Picture 24" descr="A picture containing shape&#10;&#10;Description automatically generated">
            <a:extLst>
              <a:ext uri="{FF2B5EF4-FFF2-40B4-BE49-F238E27FC236}">
                <a16:creationId xmlns:a16="http://schemas.microsoft.com/office/drawing/2014/main" id="{4CECAB58-E6CD-459B-AB4B-2B1EC69BDC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3894582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col_breadcrumb">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38D0E5-8D0D-4B70-B9DE-1632BE6DC5DA}"/>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B09E4ECF-32D1-4129-AAB6-26C1F6BAC857}"/>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p:nvPr>
        </p:nvSpPr>
        <p:spPr>
          <a:xfrm>
            <a:off x="457200" y="1645920"/>
            <a:ext cx="11247120" cy="4179888"/>
          </a:xfrm>
        </p:spPr>
        <p:txBody>
          <a:bodyPr r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5">
            <a:extLst>
              <a:ext uri="{FF2B5EF4-FFF2-40B4-BE49-F238E27FC236}">
                <a16:creationId xmlns:a16="http://schemas.microsoft.com/office/drawing/2014/main" id="{47E6DB96-29A5-457D-BE4F-4D334C5441E9}"/>
              </a:ext>
            </a:extLst>
          </p:cNvPr>
          <p:cNvSpPr>
            <a:spLocks noGrp="1"/>
          </p:cNvSpPr>
          <p:nvPr>
            <p:ph type="body" sz="quarter" idx="18" hasCustomPrompt="1"/>
          </p:nvPr>
        </p:nvSpPr>
        <p:spPr>
          <a:xfrm>
            <a:off x="9528560" y="4074"/>
            <a:ext cx="2663439" cy="262143"/>
          </a:xfrm>
          <a:solidFill>
            <a:schemeClr val="accent1"/>
          </a:solidFill>
        </p:spPr>
        <p:txBody>
          <a:bodyPr tIns="0" rIns="0" anchor="ctr" anchorCtr="0">
            <a:normAutofit/>
          </a:bodyPr>
          <a:lstStyle>
            <a:lvl1pPr algn="ctr">
              <a:lnSpc>
                <a:spcPct val="100000"/>
              </a:lnSpc>
              <a:spcAft>
                <a:spcPts val="0"/>
              </a:spcAft>
              <a:defRPr sz="1000" b="0" i="0">
                <a:solidFill>
                  <a:schemeClr val="bg1"/>
                </a:solidFill>
              </a:defRPr>
            </a:lvl1pPr>
            <a:lvl2pPr algn="ctr">
              <a:defRPr sz="900" b="0">
                <a:solidFill>
                  <a:schemeClr val="bg1"/>
                </a:solidFill>
                <a:latin typeface="+mn-lt"/>
              </a:defRPr>
            </a:lvl2pPr>
            <a:lvl3pPr marL="0" indent="0" algn="ctr">
              <a:buFontTx/>
              <a:buNone/>
              <a:defRPr sz="900">
                <a:solidFill>
                  <a:schemeClr val="bg1"/>
                </a:solidFill>
              </a:defRPr>
            </a:lvl3pPr>
            <a:lvl4pPr marL="0" indent="0" algn="ctr">
              <a:buFontTx/>
              <a:buNone/>
              <a:defRPr sz="900">
                <a:solidFill>
                  <a:schemeClr val="bg1"/>
                </a:solidFill>
              </a:defRPr>
            </a:lvl4pPr>
            <a:lvl5pPr marL="0" indent="0" algn="ctr">
              <a:buFontTx/>
              <a:buNone/>
              <a:defRPr sz="900">
                <a:solidFill>
                  <a:schemeClr val="bg1"/>
                </a:solidFill>
              </a:defRPr>
            </a:lvl5pPr>
            <a:lvl6pPr marL="0" indent="0" algn="ctr">
              <a:buFontTx/>
              <a:buNone/>
              <a:defRPr sz="900">
                <a:solidFill>
                  <a:schemeClr val="bg1"/>
                </a:solidFill>
              </a:defRPr>
            </a:lvl6pPr>
            <a:lvl7pPr marL="0" indent="0" algn="ctr">
              <a:buFontTx/>
              <a:buNone/>
              <a:defRPr sz="900">
                <a:solidFill>
                  <a:schemeClr val="bg1"/>
                </a:solidFill>
              </a:defRPr>
            </a:lvl7pPr>
            <a:lvl8pPr marL="0" indent="0" algn="ctr">
              <a:buFontTx/>
              <a:buNone/>
              <a:defRPr sz="900">
                <a:solidFill>
                  <a:schemeClr val="bg1"/>
                </a:solidFill>
              </a:defRPr>
            </a:lvl8pPr>
            <a:lvl9pPr marL="0" indent="0" algn="ctr">
              <a:buFontTx/>
              <a:buNone/>
              <a:defRPr sz="900">
                <a:solidFill>
                  <a:schemeClr val="bg1"/>
                </a:solidFill>
              </a:defRPr>
            </a:lvl9pPr>
          </a:lstStyle>
          <a:p>
            <a:pPr lvl="0"/>
            <a:r>
              <a:rPr lang="en-US"/>
              <a:t>Click to add text</a:t>
            </a:r>
          </a:p>
        </p:txBody>
      </p:sp>
      <p:sp>
        <p:nvSpPr>
          <p:cNvPr id="15" name="Slide Number Placeholder 1">
            <a:extLst>
              <a:ext uri="{FF2B5EF4-FFF2-40B4-BE49-F238E27FC236}">
                <a16:creationId xmlns:a16="http://schemas.microsoft.com/office/drawing/2014/main" id="{C91D8D77-9F41-4E40-97A2-73FD8864C684}"/>
              </a:ext>
            </a:extLst>
          </p:cNvPr>
          <p:cNvSpPr>
            <a:spLocks noGrp="1"/>
          </p:cNvSpPr>
          <p:nvPr>
            <p:ph type="sldNum" sz="quarter" idx="20"/>
          </p:nvPr>
        </p:nvSpPr>
        <p:spPr>
          <a:xfrm>
            <a:off x="11427675" y="6437376"/>
            <a:ext cx="306387" cy="208758"/>
          </a:xfrm>
        </p:spPr>
        <p:txBody>
          <a:bodyPr/>
          <a:lstStyle/>
          <a:p>
            <a:fld id="{63DCA5C9-2E11-4C67-86EB-AE1DE127DC64}" type="slidenum">
              <a:rPr lang="en-US" smtClean="0"/>
              <a:pPr/>
              <a:t>‹#›</a:t>
            </a:fld>
            <a:endParaRPr lang="en-US"/>
          </a:p>
        </p:txBody>
      </p:sp>
      <p:sp>
        <p:nvSpPr>
          <p:cNvPr id="17" name="Footer Placeholder 3">
            <a:extLst>
              <a:ext uri="{FF2B5EF4-FFF2-40B4-BE49-F238E27FC236}">
                <a16:creationId xmlns:a16="http://schemas.microsoft.com/office/drawing/2014/main" id="{A769ECE2-5726-4458-A909-3195D6A95DC4}"/>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20" name="Picture 19" descr="A picture containing shape&#10;&#10;Description automatically generated">
            <a:extLst>
              <a:ext uri="{FF2B5EF4-FFF2-40B4-BE49-F238E27FC236}">
                <a16:creationId xmlns:a16="http://schemas.microsoft.com/office/drawing/2014/main" id="{DE9ECF7F-2CC3-4303-B741-E09A535A78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192886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FFBAE5CE-9115-4400-92CE-79F6EB75F8DE}"/>
              </a:ext>
            </a:extLst>
          </p:cNvPr>
          <p:cNvSpPr>
            <a:spLocks noGrp="1"/>
          </p:cNvSpPr>
          <p:nvPr userDrawn="1">
            <p:ph type="pic" sz="quarter" idx="20" hasCustomPrompt="1"/>
          </p:nvPr>
        </p:nvSpPr>
        <p:spPr>
          <a:xfrm>
            <a:off x="1363508" y="465292"/>
            <a:ext cx="10360152" cy="4910328"/>
          </a:xfrm>
          <a:custGeom>
            <a:avLst/>
            <a:gdLst>
              <a:gd name="connsiteX0" fmla="*/ 0 w 10360152"/>
              <a:gd name="connsiteY0" fmla="*/ 0 h 4910328"/>
              <a:gd name="connsiteX1" fmla="*/ 10360152 w 10360152"/>
              <a:gd name="connsiteY1" fmla="*/ 0 h 4910328"/>
              <a:gd name="connsiteX2" fmla="*/ 10360152 w 10360152"/>
              <a:gd name="connsiteY2" fmla="*/ 4910328 h 4910328"/>
              <a:gd name="connsiteX3" fmla="*/ 0 w 10360152"/>
              <a:gd name="connsiteY3" fmla="*/ 4910328 h 4910328"/>
              <a:gd name="connsiteX4" fmla="*/ 0 w 10360152"/>
              <a:gd name="connsiteY4" fmla="*/ 4325112 h 4910328"/>
              <a:gd name="connsiteX5" fmla="*/ 4724398 w 10360152"/>
              <a:gd name="connsiteY5" fmla="*/ 4325112 h 4910328"/>
              <a:gd name="connsiteX6" fmla="*/ 4724398 w 10360152"/>
              <a:gd name="connsiteY6" fmla="*/ 1371600 h 4910328"/>
              <a:gd name="connsiteX7" fmla="*/ 0 w 10360152"/>
              <a:gd name="connsiteY7" fmla="*/ 1371600 h 49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152" h="4910328">
                <a:moveTo>
                  <a:pt x="0" y="0"/>
                </a:moveTo>
                <a:lnTo>
                  <a:pt x="10360152" y="0"/>
                </a:lnTo>
                <a:lnTo>
                  <a:pt x="10360152" y="4910328"/>
                </a:lnTo>
                <a:lnTo>
                  <a:pt x="0" y="4910328"/>
                </a:lnTo>
                <a:lnTo>
                  <a:pt x="0" y="4325112"/>
                </a:lnTo>
                <a:lnTo>
                  <a:pt x="4724398" y="4325112"/>
                </a:lnTo>
                <a:lnTo>
                  <a:pt x="4724398" y="1371600"/>
                </a:lnTo>
                <a:lnTo>
                  <a:pt x="0" y="1371600"/>
                </a:lnTo>
                <a:close/>
              </a:path>
            </a:pathLst>
          </a:custGeom>
          <a:solidFill>
            <a:srgbClr val="BFBFBF"/>
          </a:solidFill>
        </p:spPr>
        <p:txBody>
          <a:bodyPr wrap="square" tIns="1005840" rIns="0">
            <a:noAutofit/>
          </a:bodyPr>
          <a:lstStyle>
            <a:lvl1pPr algn="ctr">
              <a:defRPr/>
            </a:lvl1pPr>
          </a:lstStyle>
          <a:p>
            <a:r>
              <a:rPr lang="en-US"/>
              <a:t>Insert Pic</a:t>
            </a:r>
            <a:endParaRPr lang="en-GB"/>
          </a:p>
        </p:txBody>
      </p:sp>
      <p:sp>
        <p:nvSpPr>
          <p:cNvPr id="17" name="Footer Placeholder 3">
            <a:extLst>
              <a:ext uri="{FF2B5EF4-FFF2-40B4-BE49-F238E27FC236}">
                <a16:creationId xmlns:a16="http://schemas.microsoft.com/office/drawing/2014/main" id="{B06DFEB4-C22B-4660-8B98-03308F89EF99}"/>
              </a:ext>
            </a:extLst>
          </p:cNvPr>
          <p:cNvSpPr>
            <a:spLocks noGrp="1"/>
          </p:cNvSpPr>
          <p:nvPr userDrawn="1">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36" name="Rectangle 35">
            <a:extLst>
              <a:ext uri="{FF2B5EF4-FFF2-40B4-BE49-F238E27FC236}">
                <a16:creationId xmlns:a16="http://schemas.microsoft.com/office/drawing/2014/main" id="{3577A7A7-9477-4761-AD96-65CEFEE1C2F9}"/>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6DFAF00F-4763-4474-955C-8EBFAD7C5008}"/>
              </a:ext>
            </a:extLst>
          </p:cNvPr>
          <p:cNvSpPr/>
          <p:nvPr userDrawn="1"/>
        </p:nvSpPr>
        <p:spPr bwMode="auto">
          <a:xfrm>
            <a:off x="0" y="1820425"/>
            <a:ext cx="6095998" cy="2953512"/>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Title 1">
            <a:extLst>
              <a:ext uri="{FF2B5EF4-FFF2-40B4-BE49-F238E27FC236}">
                <a16:creationId xmlns:a16="http://schemas.microsoft.com/office/drawing/2014/main" id="{4EE778BE-2D2D-413A-8DA5-37EED51243FC}"/>
              </a:ext>
            </a:extLst>
          </p:cNvPr>
          <p:cNvSpPr>
            <a:spLocks noGrp="1"/>
          </p:cNvSpPr>
          <p:nvPr userDrawn="1">
            <p:ph type="title" hasCustomPrompt="1"/>
          </p:nvPr>
        </p:nvSpPr>
        <p:spPr>
          <a:xfrm>
            <a:off x="457198" y="2211776"/>
            <a:ext cx="5166360" cy="1289069"/>
          </a:xfrm>
        </p:spPr>
        <p:txBody>
          <a:bodyPr rIns="0" anchor="ctr" anchorCtr="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with image</a:t>
            </a:r>
          </a:p>
        </p:txBody>
      </p:sp>
      <p:sp>
        <p:nvSpPr>
          <p:cNvPr id="15" name="Text Placeholder 23">
            <a:extLst>
              <a:ext uri="{FF2B5EF4-FFF2-40B4-BE49-F238E27FC236}">
                <a16:creationId xmlns:a16="http://schemas.microsoft.com/office/drawing/2014/main" id="{A7A6E329-CB7E-4C99-AF33-A15E835E59F2}"/>
              </a:ext>
            </a:extLst>
          </p:cNvPr>
          <p:cNvSpPr>
            <a:spLocks noGrp="1"/>
          </p:cNvSpPr>
          <p:nvPr userDrawn="1">
            <p:ph type="body" sz="quarter" idx="16" hasCustomPrompt="1"/>
          </p:nvPr>
        </p:nvSpPr>
        <p:spPr>
          <a:xfrm>
            <a:off x="457200" y="4343400"/>
            <a:ext cx="2157454" cy="274320"/>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3" name="Text Placeholder 21">
            <a:extLst>
              <a:ext uri="{FF2B5EF4-FFF2-40B4-BE49-F238E27FC236}">
                <a16:creationId xmlns:a16="http://schemas.microsoft.com/office/drawing/2014/main" id="{9F84C6F3-0D99-4D70-AE1A-14BE3D3D6447}"/>
              </a:ext>
            </a:extLst>
          </p:cNvPr>
          <p:cNvSpPr>
            <a:spLocks noGrp="1"/>
          </p:cNvSpPr>
          <p:nvPr userDrawn="1">
            <p:ph type="body" sz="quarter" idx="15" hasCustomPrompt="1"/>
          </p:nvPr>
        </p:nvSpPr>
        <p:spPr>
          <a:xfrm>
            <a:off x="457198" y="3584885"/>
            <a:ext cx="5166360" cy="699732"/>
          </a:xfrm>
        </p:spPr>
        <p:txBody>
          <a:bodyPr rIns="0" anchor="t" anchorCtr="0"/>
          <a:lstStyle>
            <a:lvl1pPr>
              <a:lnSpc>
                <a:spcPct val="100000"/>
              </a:lnSpc>
              <a:spcAft>
                <a:spcPts val="0"/>
              </a:spcAft>
              <a:defRPr sz="22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12" name="Rectangle 11">
            <a:extLst>
              <a:ext uri="{FF2B5EF4-FFF2-40B4-BE49-F238E27FC236}">
                <a16:creationId xmlns:a16="http://schemas.microsoft.com/office/drawing/2014/main" id="{8F339F34-2275-4BB7-9F98-A182DF1551D4}"/>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pic>
        <p:nvPicPr>
          <p:cNvPr id="16" name="Picture 15" descr="A picture containing shape&#10;&#10;Description automatically generated">
            <a:extLst>
              <a:ext uri="{FF2B5EF4-FFF2-40B4-BE49-F238E27FC236}">
                <a16:creationId xmlns:a16="http://schemas.microsoft.com/office/drawing/2014/main" id="{35455DDB-1A9E-4820-8126-3C76C8288E5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925538" y="6408891"/>
            <a:ext cx="1828800" cy="324134"/>
          </a:xfrm>
          <a:prstGeom prst="rect">
            <a:avLst/>
          </a:prstGeom>
          <a:ln>
            <a:noFill/>
          </a:ln>
        </p:spPr>
      </p:pic>
    </p:spTree>
    <p:extLst>
      <p:ext uri="{BB962C8B-B14F-4D97-AF65-F5344CB8AC3E}">
        <p14:creationId xmlns:p14="http://schemas.microsoft.com/office/powerpoint/2010/main" val="46936335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col">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9120953D-DF34-4108-B972-BD5EE2AF2B07}"/>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5" name="Content Placeholder 4">
            <a:extLst>
              <a:ext uri="{FF2B5EF4-FFF2-40B4-BE49-F238E27FC236}">
                <a16:creationId xmlns:a16="http://schemas.microsoft.com/office/drawing/2014/main" id="{33EB6DAB-F115-1E4D-92B8-863DEEC7C63A}"/>
              </a:ext>
            </a:extLst>
          </p:cNvPr>
          <p:cNvSpPr>
            <a:spLocks noGrp="1"/>
          </p:cNvSpPr>
          <p:nvPr>
            <p:ph sz="quarter" idx="19"/>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DF9E4E54-38A0-7A4A-9C7A-DE9895AD53EA}"/>
              </a:ext>
            </a:extLst>
          </p:cNvPr>
          <p:cNvSpPr>
            <a:spLocks noGrp="1"/>
          </p:cNvSpPr>
          <p:nvPr>
            <p:ph sz="quarter" idx="20"/>
          </p:nvPr>
        </p:nvSpPr>
        <p:spPr>
          <a:xfrm>
            <a:off x="6230507"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7" name="Text Placeholder 25">
            <a:extLst>
              <a:ext uri="{FF2B5EF4-FFF2-40B4-BE49-F238E27FC236}">
                <a16:creationId xmlns:a16="http://schemas.microsoft.com/office/drawing/2014/main" id="{EE945B9D-809E-438C-84C6-7C541ABECC8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8" name="Title 15">
            <a:extLst>
              <a:ext uri="{FF2B5EF4-FFF2-40B4-BE49-F238E27FC236}">
                <a16:creationId xmlns:a16="http://schemas.microsoft.com/office/drawing/2014/main" id="{192EF0A7-775E-433D-B066-FC8FE0DA8C43}"/>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20" name="Footer Placeholder 3">
            <a:extLst>
              <a:ext uri="{FF2B5EF4-FFF2-40B4-BE49-F238E27FC236}">
                <a16:creationId xmlns:a16="http://schemas.microsoft.com/office/drawing/2014/main" id="{01E39D94-222B-4368-8F62-68F15DD6C5B9}"/>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5" name="Picture 14" descr="A picture containing shape&#10;&#10;Description automatically generated">
            <a:extLst>
              <a:ext uri="{FF2B5EF4-FFF2-40B4-BE49-F238E27FC236}">
                <a16:creationId xmlns:a16="http://schemas.microsoft.com/office/drawing/2014/main" id="{DE3AA528-D80F-4F37-A7EF-3F3E70D886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1319420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col call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880629-F8B8-489E-A159-E5F2045264A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D133D475-15EB-4023-8710-9FDCD54EC6C7}"/>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210302" y="1645920"/>
            <a:ext cx="5524498" cy="4210503"/>
          </a:xfrm>
        </p:spPr>
        <p:txBody>
          <a:bodyPr tIns="0" rIns="0" anchor="t" anchorCtr="0"/>
          <a:lstStyle>
            <a:lvl1pPr>
              <a:lnSpc>
                <a:spcPct val="100000"/>
              </a:lnSpc>
              <a:spcAft>
                <a:spcPts val="0"/>
              </a:spcAft>
              <a:defRPr sz="2000" b="0" i="0" baseline="0">
                <a:solidFill>
                  <a:schemeClr val="tx2"/>
                </a:solidFill>
              </a:defRPr>
            </a:lvl1pPr>
            <a:lvl2pPr>
              <a:lnSpc>
                <a:spcPct val="100000"/>
              </a:lnSpc>
              <a:defRPr sz="1800" b="0">
                <a:solidFill>
                  <a:schemeClr val="tx2"/>
                </a:solidFill>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text</a:t>
            </a:r>
          </a:p>
        </p:txBody>
      </p:sp>
      <p:sp>
        <p:nvSpPr>
          <p:cNvPr id="13" name="Content Placeholder 4">
            <a:extLst>
              <a:ext uri="{FF2B5EF4-FFF2-40B4-BE49-F238E27FC236}">
                <a16:creationId xmlns:a16="http://schemas.microsoft.com/office/drawing/2014/main" id="{4ED40494-5301-0642-8668-76D3D0C38C1B}"/>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005C84A1-34FA-4896-9E64-219EE97225F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8" name="Text Placeholder 25">
            <a:extLst>
              <a:ext uri="{FF2B5EF4-FFF2-40B4-BE49-F238E27FC236}">
                <a16:creationId xmlns:a16="http://schemas.microsoft.com/office/drawing/2014/main" id="{7C5CFC39-B415-4875-B677-A9F917753A7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9" name="Title 15">
            <a:extLst>
              <a:ext uri="{FF2B5EF4-FFF2-40B4-BE49-F238E27FC236}">
                <a16:creationId xmlns:a16="http://schemas.microsoft.com/office/drawing/2014/main" id="{8B6226B5-5566-4E14-9F71-9B9C76DCB9A9}"/>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4" name="Footer Placeholder 3">
            <a:extLst>
              <a:ext uri="{FF2B5EF4-FFF2-40B4-BE49-F238E27FC236}">
                <a16:creationId xmlns:a16="http://schemas.microsoft.com/office/drawing/2014/main" id="{E5E3A0A4-0C98-414D-A666-5B7DAEEC5136}"/>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6" name="Picture 15" descr="A picture containing shape&#10;&#10;Description automatically generated">
            <a:extLst>
              <a:ext uri="{FF2B5EF4-FFF2-40B4-BE49-F238E27FC236}">
                <a16:creationId xmlns:a16="http://schemas.microsoft.com/office/drawing/2014/main" id="{311F56A0-C32B-437D-94E0-77F6F99416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1020358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col quote graphic">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3AA13-BC7D-453C-8E7F-CD121517288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88E88A76-56D1-473A-947D-D7281F65A1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543602" y="2152650"/>
            <a:ext cx="5151193" cy="2743199"/>
          </a:xfrm>
          <a:prstGeom prst="rect">
            <a:avLst/>
          </a:prstGeom>
        </p:spPr>
      </p:pic>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844552" y="2420471"/>
            <a:ext cx="4583123" cy="2208679"/>
          </a:xfrm>
        </p:spPr>
        <p:txBody>
          <a:bodyPr lIns="182880" tIns="137160" rIns="182880" bIns="182880" anchor="t" anchorCtr="0">
            <a:normAutofit/>
          </a:bodyPr>
          <a:lstStyle>
            <a:lvl1pPr>
              <a:lnSpc>
                <a:spcPct val="100000"/>
              </a:lnSpc>
              <a:spcAft>
                <a:spcPts val="1200"/>
              </a:spcAft>
              <a:defRPr sz="1800" b="0" i="0" baseline="0">
                <a:solidFill>
                  <a:schemeClr val="tx1"/>
                </a:solidFill>
              </a:defRPr>
            </a:lvl1pPr>
            <a:lvl2pPr>
              <a:lnSpc>
                <a:spcPct val="100000"/>
              </a:lnSpc>
              <a:defRPr sz="1000" b="0" i="0">
                <a:solidFill>
                  <a:schemeClr val="tx1"/>
                </a:solidFill>
                <a:latin typeface="+mn-lt"/>
              </a:defRPr>
            </a:lvl2pPr>
            <a:lvl3pPr marL="0" indent="0">
              <a:buFontTx/>
              <a:buNone/>
              <a:defRPr sz="1000" b="0" i="0">
                <a:solidFill>
                  <a:schemeClr val="tx1"/>
                </a:solidFill>
              </a:defRPr>
            </a:lvl3pPr>
            <a:lvl4pPr marL="0" indent="0">
              <a:buFontTx/>
              <a:buNone/>
              <a:defRPr sz="1000">
                <a:solidFill>
                  <a:schemeClr val="tx1"/>
                </a:solidFill>
              </a:defRPr>
            </a:lvl4pPr>
            <a:lvl5pPr marL="0" indent="0">
              <a:buFontTx/>
              <a:buNone/>
              <a:defRPr sz="1000">
                <a:solidFill>
                  <a:schemeClr val="tx1"/>
                </a:solidFill>
              </a:defRPr>
            </a:lvl5pPr>
            <a:lvl6pPr marL="0" indent="0">
              <a:buFontTx/>
              <a:buNone/>
              <a:defRPr sz="1000">
                <a:solidFill>
                  <a:schemeClr val="tx1"/>
                </a:solidFill>
              </a:defRPr>
            </a:lvl6pPr>
            <a:lvl7pPr marL="0" indent="0">
              <a:buFontTx/>
              <a:buNone/>
              <a:defRPr sz="1000">
                <a:solidFill>
                  <a:schemeClr val="tx1"/>
                </a:solidFill>
              </a:defRPr>
            </a:lvl7pPr>
            <a:lvl8pPr marL="0" indent="0">
              <a:buFontTx/>
              <a:buNone/>
              <a:defRPr sz="1000">
                <a:solidFill>
                  <a:schemeClr val="tx1"/>
                </a:solidFill>
              </a:defRPr>
            </a:lvl8pPr>
            <a:lvl9pPr marL="0" indent="0">
              <a:buFontTx/>
              <a:buNone/>
              <a:defRPr sz="1000">
                <a:solidFill>
                  <a:schemeClr val="tx1"/>
                </a:solidFill>
              </a:defRPr>
            </a:lvl9pPr>
          </a:lstStyle>
          <a:p>
            <a:pPr lvl="0"/>
            <a:r>
              <a:rPr lang="en-US"/>
              <a:t>Click to add text</a:t>
            </a:r>
          </a:p>
        </p:txBody>
      </p:sp>
      <p:sp>
        <p:nvSpPr>
          <p:cNvPr id="13" name="Content Placeholder 4">
            <a:extLst>
              <a:ext uri="{FF2B5EF4-FFF2-40B4-BE49-F238E27FC236}">
                <a16:creationId xmlns:a16="http://schemas.microsoft.com/office/drawing/2014/main" id="{3F838A0E-9C6D-5749-8DE7-F50D37E7135A}"/>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A9082F09-215D-462F-8AE2-AF4850E331BE}"/>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8" name="Text Placeholder 25">
            <a:extLst>
              <a:ext uri="{FF2B5EF4-FFF2-40B4-BE49-F238E27FC236}">
                <a16:creationId xmlns:a16="http://schemas.microsoft.com/office/drawing/2014/main" id="{CED792D8-BB5D-46B3-B111-23EE8EFC8396}"/>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9" name="Title 15">
            <a:extLst>
              <a:ext uri="{FF2B5EF4-FFF2-40B4-BE49-F238E27FC236}">
                <a16:creationId xmlns:a16="http://schemas.microsoft.com/office/drawing/2014/main" id="{CF8D1FD5-9821-4E87-9D22-2822EA104D6A}"/>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0" name="Rectangle 9">
            <a:extLst>
              <a:ext uri="{FF2B5EF4-FFF2-40B4-BE49-F238E27FC236}">
                <a16:creationId xmlns:a16="http://schemas.microsoft.com/office/drawing/2014/main" id="{62CC7B06-2344-4D79-BA63-F5B8FB6BDC38}"/>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22" name="Footer Placeholder 3">
            <a:extLst>
              <a:ext uri="{FF2B5EF4-FFF2-40B4-BE49-F238E27FC236}">
                <a16:creationId xmlns:a16="http://schemas.microsoft.com/office/drawing/2014/main" id="{31EFC822-E189-497F-815B-DF5497A54667}"/>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6" name="Picture 15" descr="A picture containing shape&#10;&#10;Description automatically generated">
            <a:extLst>
              <a:ext uri="{FF2B5EF4-FFF2-40B4-BE49-F238E27FC236}">
                <a16:creationId xmlns:a16="http://schemas.microsoft.com/office/drawing/2014/main" id="{1F6B0E02-3CD9-42E6-810A-5A444E7C2A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505709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3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CC3C6E-EE89-434A-973C-DFF0598D647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A64E2AFB-53E9-4FD6-88F0-8ED0A5EBCD8E}"/>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a:xfrm>
            <a:off x="457200" y="457199"/>
            <a:ext cx="3599966" cy="784226"/>
          </a:xfrm>
        </p:spPr>
        <p:txBody>
          <a:bodyPr lIns="0" rIns="0"/>
          <a:lstStyle/>
          <a:p>
            <a:r>
              <a:rPr lang="en-US"/>
              <a:t>Click to edit Master title style</a:t>
            </a:r>
          </a:p>
        </p:txBody>
      </p:sp>
      <p:sp>
        <p:nvSpPr>
          <p:cNvPr id="9" name="Text Placeholder 25">
            <a:extLst>
              <a:ext uri="{FF2B5EF4-FFF2-40B4-BE49-F238E27FC236}">
                <a16:creationId xmlns:a16="http://schemas.microsoft.com/office/drawing/2014/main" id="{950D9BC9-37AB-2942-B45D-4822C8B58D04}"/>
              </a:ext>
            </a:extLst>
          </p:cNvPr>
          <p:cNvSpPr>
            <a:spLocks noGrp="1"/>
          </p:cNvSpPr>
          <p:nvPr>
            <p:ph type="body" sz="quarter" idx="17" hasCustomPrompt="1"/>
          </p:nvPr>
        </p:nvSpPr>
        <p:spPr>
          <a:xfrm>
            <a:off x="457200" y="1343431"/>
            <a:ext cx="3602039" cy="485369"/>
          </a:xfrm>
        </p:spPr>
        <p:txBody>
          <a:bodyPr lIns="0"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4298950" y="457198"/>
            <a:ext cx="7427912" cy="5551489"/>
          </a:xfrm>
          <a:solidFill>
            <a:schemeClr val="bg1">
              <a:lumMod val="75000"/>
            </a:schemeClr>
          </a:solidFill>
        </p:spPr>
        <p:txBody>
          <a:bodyPr tIns="219456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760A7196-34C5-A442-9294-F070A669800E}"/>
              </a:ext>
            </a:extLst>
          </p:cNvPr>
          <p:cNvSpPr>
            <a:spLocks noGrp="1"/>
          </p:cNvSpPr>
          <p:nvPr>
            <p:ph sz="quarter" idx="19"/>
          </p:nvPr>
        </p:nvSpPr>
        <p:spPr>
          <a:xfrm>
            <a:off x="457200" y="182880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A90A9191-AB5C-45F7-8497-E7B48023341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7" name="Footer Placeholder 3">
            <a:extLst>
              <a:ext uri="{FF2B5EF4-FFF2-40B4-BE49-F238E27FC236}">
                <a16:creationId xmlns:a16="http://schemas.microsoft.com/office/drawing/2014/main" id="{DDC72B91-415D-4EAB-B6FE-0776EA7E3D64}"/>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4" name="Picture 13" descr="A picture containing shape&#10;&#10;Description automatically generated">
            <a:extLst>
              <a:ext uri="{FF2B5EF4-FFF2-40B4-BE49-F238E27FC236}">
                <a16:creationId xmlns:a16="http://schemas.microsoft.com/office/drawing/2014/main" id="{DCDA5210-0D1B-4117-B3B2-DA86041A76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575882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3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9E18CF-CA4A-4731-A40B-45E2846C7631}"/>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4103871A-53C4-4546-9554-252303F53F6B}"/>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3" name="Content Placeholder 4">
            <a:extLst>
              <a:ext uri="{FF2B5EF4-FFF2-40B4-BE49-F238E27FC236}">
                <a16:creationId xmlns:a16="http://schemas.microsoft.com/office/drawing/2014/main" id="{E205A430-8E9F-D040-BFFF-B7A4A3EA7154}"/>
              </a:ext>
            </a:extLst>
          </p:cNvPr>
          <p:cNvSpPr>
            <a:spLocks noGrp="1"/>
          </p:cNvSpPr>
          <p:nvPr>
            <p:ph sz="quarter" idx="19"/>
          </p:nvPr>
        </p:nvSpPr>
        <p:spPr>
          <a:xfrm>
            <a:off x="45720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6A98DB26-B7FB-3241-9C96-D93B9B52CD1E}"/>
              </a:ext>
            </a:extLst>
          </p:cNvPr>
          <p:cNvSpPr>
            <a:spLocks noGrp="1"/>
          </p:cNvSpPr>
          <p:nvPr>
            <p:ph sz="quarter" idx="20"/>
          </p:nvPr>
        </p:nvSpPr>
        <p:spPr>
          <a:xfrm>
            <a:off x="429768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F966A4E-5145-9C4D-8099-EFAA2A475FD8}"/>
              </a:ext>
            </a:extLst>
          </p:cNvPr>
          <p:cNvSpPr>
            <a:spLocks noGrp="1"/>
          </p:cNvSpPr>
          <p:nvPr>
            <p:ph sz="quarter" idx="21"/>
          </p:nvPr>
        </p:nvSpPr>
        <p:spPr>
          <a:xfrm>
            <a:off x="8136798"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
            <a:extLst>
              <a:ext uri="{FF2B5EF4-FFF2-40B4-BE49-F238E27FC236}">
                <a16:creationId xmlns:a16="http://schemas.microsoft.com/office/drawing/2014/main" id="{EC358D68-CB2C-46B6-A00B-854615303A5C}"/>
              </a:ext>
            </a:extLst>
          </p:cNvPr>
          <p:cNvSpPr>
            <a:spLocks noGrp="1"/>
          </p:cNvSpPr>
          <p:nvPr>
            <p:ph type="sldNum" sz="quarter" idx="22"/>
          </p:nvPr>
        </p:nvSpPr>
        <p:spPr>
          <a:xfrm>
            <a:off x="11427675" y="6437376"/>
            <a:ext cx="306387" cy="208758"/>
          </a:xfrm>
        </p:spPr>
        <p:txBody>
          <a:bodyPr/>
          <a:lstStyle/>
          <a:p>
            <a:fld id="{63DCA5C9-2E11-4C67-86EB-AE1DE127DC64}" type="slidenum">
              <a:rPr lang="en-US" smtClean="0"/>
              <a:pPr/>
              <a:t>‹#›</a:t>
            </a:fld>
            <a:endParaRPr lang="en-US"/>
          </a:p>
        </p:txBody>
      </p:sp>
      <p:sp>
        <p:nvSpPr>
          <p:cNvPr id="21" name="Text Placeholder 25">
            <a:extLst>
              <a:ext uri="{FF2B5EF4-FFF2-40B4-BE49-F238E27FC236}">
                <a16:creationId xmlns:a16="http://schemas.microsoft.com/office/drawing/2014/main" id="{75212AD8-B9F1-4438-A6D4-9355B9B3CD1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2" name="Title 15">
            <a:extLst>
              <a:ext uri="{FF2B5EF4-FFF2-40B4-BE49-F238E27FC236}">
                <a16:creationId xmlns:a16="http://schemas.microsoft.com/office/drawing/2014/main" id="{84B5E47C-8E0B-4959-A893-96C42EB7A57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7" name="Footer Placeholder 3">
            <a:extLst>
              <a:ext uri="{FF2B5EF4-FFF2-40B4-BE49-F238E27FC236}">
                <a16:creationId xmlns:a16="http://schemas.microsoft.com/office/drawing/2014/main" id="{B4587957-D2A2-4236-9E09-76580451E5A0}"/>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9" name="Picture 18" descr="A picture containing shape&#10;&#10;Description automatically generated">
            <a:extLst>
              <a:ext uri="{FF2B5EF4-FFF2-40B4-BE49-F238E27FC236}">
                <a16:creationId xmlns:a16="http://schemas.microsoft.com/office/drawing/2014/main" id="{E2EA6E2E-CD28-4C24-87E0-7C5CAEF672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3503367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1col tabl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CA7F71-7686-487C-9DCC-633A9929C7B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51236B22-13A6-4DAD-A69C-705F0241481C}"/>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hasCustomPrompt="1"/>
          </p:nvPr>
        </p:nvSpPr>
        <p:spPr>
          <a:xfrm>
            <a:off x="457200" y="1828801"/>
            <a:ext cx="11247120" cy="4179888"/>
          </a:xfrm>
          <a:pattFill prst="pct10">
            <a:fgClr>
              <a:schemeClr val="accent1"/>
            </a:fgClr>
            <a:bgClr>
              <a:schemeClr val="bg1"/>
            </a:bgClr>
          </a:pattFill>
        </p:spPr>
        <p:txBody>
          <a:bodyPr tIns="2514600"/>
          <a:lstStyle>
            <a:lvl1pPr algn="ctr">
              <a:defRPr b="0" i="0"/>
            </a:lvl1pPr>
          </a:lstStyle>
          <a:p>
            <a:r>
              <a:rPr lang="en-US"/>
              <a:t>Click icon to add table adjust size as needed</a:t>
            </a:r>
          </a:p>
        </p:txBody>
      </p:sp>
      <p:sp>
        <p:nvSpPr>
          <p:cNvPr id="13" name="Slide Number Placeholder 1">
            <a:extLst>
              <a:ext uri="{FF2B5EF4-FFF2-40B4-BE49-F238E27FC236}">
                <a16:creationId xmlns:a16="http://schemas.microsoft.com/office/drawing/2014/main" id="{3D3E3C75-AE4A-4514-B4D2-1307A6648F4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4" name="Text Placeholder 25">
            <a:extLst>
              <a:ext uri="{FF2B5EF4-FFF2-40B4-BE49-F238E27FC236}">
                <a16:creationId xmlns:a16="http://schemas.microsoft.com/office/drawing/2014/main" id="{251C24F9-13F7-4A35-AA35-9BC603AF638C}"/>
              </a:ext>
            </a:extLst>
          </p:cNvPr>
          <p:cNvSpPr>
            <a:spLocks noGrp="1"/>
          </p:cNvSpPr>
          <p:nvPr>
            <p:ph type="body" sz="quarter" idx="22"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5" name="Title 15">
            <a:extLst>
              <a:ext uri="{FF2B5EF4-FFF2-40B4-BE49-F238E27FC236}">
                <a16:creationId xmlns:a16="http://schemas.microsoft.com/office/drawing/2014/main" id="{6F4AE1DE-1B0D-43E9-94D9-62F3A07EC22F}"/>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6" name="Footer Placeholder 3">
            <a:extLst>
              <a:ext uri="{FF2B5EF4-FFF2-40B4-BE49-F238E27FC236}">
                <a16:creationId xmlns:a16="http://schemas.microsoft.com/office/drawing/2014/main" id="{91EAF2CA-1704-4BFF-86FC-1F844DDF5A87}"/>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20" name="Picture 19" descr="A picture containing shape&#10;&#10;Description automatically generated">
            <a:extLst>
              <a:ext uri="{FF2B5EF4-FFF2-40B4-BE49-F238E27FC236}">
                <a16:creationId xmlns:a16="http://schemas.microsoft.com/office/drawing/2014/main" id="{1BFFFBD3-9DFA-49DF-8306-5FE085C1E1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1820137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1col char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8F3CF2-F7A9-4F11-B382-38A2722B0D4F}"/>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43EB1C3D-A76E-490F-BBD2-E58DD21AE3A1}"/>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hasCustomPrompt="1"/>
          </p:nvPr>
        </p:nvSpPr>
        <p:spPr>
          <a:xfrm>
            <a:off x="457200" y="1828799"/>
            <a:ext cx="11247120" cy="4179889"/>
          </a:xfrm>
          <a:pattFill prst="pct10">
            <a:fgClr>
              <a:schemeClr val="tx1"/>
            </a:fgClr>
            <a:bgClr>
              <a:schemeClr val="bg1"/>
            </a:bgClr>
          </a:pattFill>
        </p:spPr>
        <p:txBody>
          <a:bodyPr tIns="2560320"/>
          <a:lstStyle>
            <a:lvl1pPr algn="ctr">
              <a:defRPr b="0" i="0"/>
            </a:lvl1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a:t>Click icon to add chart adjust size as needed</a:t>
            </a:r>
          </a:p>
        </p:txBody>
      </p:sp>
      <p:sp>
        <p:nvSpPr>
          <p:cNvPr id="14" name="Slide Number Placeholder 1">
            <a:extLst>
              <a:ext uri="{FF2B5EF4-FFF2-40B4-BE49-F238E27FC236}">
                <a16:creationId xmlns:a16="http://schemas.microsoft.com/office/drawing/2014/main" id="{DF85D99A-810D-47AB-BB91-A93A91F922A3}"/>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Text Placeholder 25">
            <a:extLst>
              <a:ext uri="{FF2B5EF4-FFF2-40B4-BE49-F238E27FC236}">
                <a16:creationId xmlns:a16="http://schemas.microsoft.com/office/drawing/2014/main" id="{126F3D7E-DF67-45ED-8A5B-D24FFE4F7F3C}"/>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4693B169-FB68-4722-A393-DA504484DEE5}"/>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1" name="Footer Placeholder 3">
            <a:extLst>
              <a:ext uri="{FF2B5EF4-FFF2-40B4-BE49-F238E27FC236}">
                <a16:creationId xmlns:a16="http://schemas.microsoft.com/office/drawing/2014/main" id="{2EFAEEB4-8A6A-4C60-91DF-CED1E27106F4}"/>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3" name="Picture 12" descr="A picture containing shape&#10;&#10;Description automatically generated">
            <a:extLst>
              <a:ext uri="{FF2B5EF4-FFF2-40B4-BE49-F238E27FC236}">
                <a16:creationId xmlns:a16="http://schemas.microsoft.com/office/drawing/2014/main" id="{52C967B3-116C-42FA-A7AA-8B8FBFCC19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3169418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ograp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hasCustomPrompt="1"/>
          </p:nvPr>
        </p:nvSpPr>
        <p:spPr>
          <a:xfrm>
            <a:off x="465138" y="931067"/>
            <a:ext cx="1084262" cy="1443833"/>
          </a:xfrm>
          <a:solidFill>
            <a:schemeClr val="bg1">
              <a:lumMod val="75000"/>
            </a:schemeClr>
          </a:solidFill>
        </p:spPr>
        <p:txBody>
          <a:bodyPr tIns="274320"/>
          <a:lstStyle>
            <a:lvl1pPr algn="ctr">
              <a:defRPr b="0" i="0">
                <a:solidFill>
                  <a:schemeClr val="tx1"/>
                </a:solidFill>
              </a:defRPr>
            </a:lvl1pPr>
            <a:lvl2pPr algn="ctr">
              <a:defRPr>
                <a:solidFill>
                  <a:schemeClr val="tx1"/>
                </a:solidFill>
              </a:defRPr>
            </a:lvl2pPr>
          </a:lstStyle>
          <a:p>
            <a:pPr lvl="0"/>
            <a:r>
              <a:rPr lang="en-US"/>
              <a:t>Insert</a:t>
            </a:r>
          </a:p>
        </p:txBody>
      </p:sp>
      <p:sp>
        <p:nvSpPr>
          <p:cNvPr id="7" name="Title 1">
            <a:extLst>
              <a:ext uri="{FF2B5EF4-FFF2-40B4-BE49-F238E27FC236}">
                <a16:creationId xmlns:a16="http://schemas.microsoft.com/office/drawing/2014/main" id="{86778AC2-0176-4241-BC19-68F111FBDC19}"/>
              </a:ext>
            </a:extLst>
          </p:cNvPr>
          <p:cNvSpPr>
            <a:spLocks noGrp="1"/>
          </p:cNvSpPr>
          <p:nvPr>
            <p:ph type="title" hasCustomPrompt="1"/>
          </p:nvPr>
        </p:nvSpPr>
        <p:spPr>
          <a:xfrm>
            <a:off x="465137" y="2864931"/>
            <a:ext cx="7659687" cy="2494469"/>
          </a:xfrm>
        </p:spPr>
        <p:txBody>
          <a:bodyPr lIns="0" rIns="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text</a:t>
            </a:r>
          </a:p>
        </p:txBody>
      </p:sp>
      <p:sp>
        <p:nvSpPr>
          <p:cNvPr id="13" name="Slide Number Placeholder 1">
            <a:extLst>
              <a:ext uri="{FF2B5EF4-FFF2-40B4-BE49-F238E27FC236}">
                <a16:creationId xmlns:a16="http://schemas.microsoft.com/office/drawing/2014/main" id="{7943A519-3368-444C-8205-BAD4168421E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9" name="Rectangle 8">
            <a:extLst>
              <a:ext uri="{FF2B5EF4-FFF2-40B4-BE49-F238E27FC236}">
                <a16:creationId xmlns:a16="http://schemas.microsoft.com/office/drawing/2014/main" id="{B141855A-1EFE-44B7-9542-BBBEBEA04945}"/>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5" name="Footer Placeholder 3">
            <a:extLst>
              <a:ext uri="{FF2B5EF4-FFF2-40B4-BE49-F238E27FC236}">
                <a16:creationId xmlns:a16="http://schemas.microsoft.com/office/drawing/2014/main" id="{67D1C4F9-C8B2-4F15-A13B-AFCA5611B68B}"/>
              </a:ext>
            </a:extLst>
          </p:cNvPr>
          <p:cNvSpPr>
            <a:spLocks noGrp="1"/>
          </p:cNvSpPr>
          <p:nvPr>
            <p:ph type="ftr" sz="quarter" idx="23"/>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10" name="Text Placeholder 25">
            <a:extLst>
              <a:ext uri="{FF2B5EF4-FFF2-40B4-BE49-F238E27FC236}">
                <a16:creationId xmlns:a16="http://schemas.microsoft.com/office/drawing/2014/main" id="{E78AC81E-DC2D-4208-8BB2-D23380047DFB}"/>
              </a:ext>
            </a:extLst>
          </p:cNvPr>
          <p:cNvSpPr>
            <a:spLocks noGrp="1"/>
          </p:cNvSpPr>
          <p:nvPr>
            <p:ph type="body" sz="quarter" idx="17" hasCustomPrompt="1"/>
          </p:nvPr>
        </p:nvSpPr>
        <p:spPr>
          <a:xfrm>
            <a:off x="2020823" y="1647509"/>
            <a:ext cx="5230368" cy="392365"/>
          </a:xfrm>
        </p:spPr>
        <p:txBody>
          <a:bodyPr tIns="0" rIns="0"/>
          <a:lstStyle>
            <a:lvl1pPr>
              <a:lnSpc>
                <a:spcPct val="100000"/>
              </a:lnSpc>
              <a:spcAft>
                <a:spcPts val="0"/>
              </a:spcAft>
              <a:defRPr sz="2800" b="1"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Click to add name</a:t>
            </a:r>
          </a:p>
        </p:txBody>
      </p:sp>
      <p:sp>
        <p:nvSpPr>
          <p:cNvPr id="14" name="Text Placeholder 25">
            <a:extLst>
              <a:ext uri="{FF2B5EF4-FFF2-40B4-BE49-F238E27FC236}">
                <a16:creationId xmlns:a16="http://schemas.microsoft.com/office/drawing/2014/main" id="{0EB765C6-B69F-401B-A97F-43E692FB667C}"/>
              </a:ext>
            </a:extLst>
          </p:cNvPr>
          <p:cNvSpPr>
            <a:spLocks noGrp="1"/>
          </p:cNvSpPr>
          <p:nvPr>
            <p:ph type="body" sz="quarter" idx="22" hasCustomPrompt="1"/>
          </p:nvPr>
        </p:nvSpPr>
        <p:spPr>
          <a:xfrm>
            <a:off x="2020824" y="2066163"/>
            <a:ext cx="5230368" cy="329184"/>
          </a:xfrm>
        </p:spPr>
        <p:txBody>
          <a:bodyPr tIns="0" rIns="0"/>
          <a:lstStyle>
            <a:lvl1pPr>
              <a:lnSpc>
                <a:spcPct val="100000"/>
              </a:lnSpc>
              <a:spcAft>
                <a:spcPts val="0"/>
              </a:spcAft>
              <a:defRPr sz="26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Click to add title</a:t>
            </a:r>
          </a:p>
        </p:txBody>
      </p:sp>
      <p:pic>
        <p:nvPicPr>
          <p:cNvPr id="20" name="Picture 19" descr="A picture containing shape&#10;&#10;Description automatically generated">
            <a:extLst>
              <a:ext uri="{FF2B5EF4-FFF2-40B4-BE49-F238E27FC236}">
                <a16:creationId xmlns:a16="http://schemas.microsoft.com/office/drawing/2014/main" id="{7DA5F8B2-2359-4E9C-837A-41134B57D0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3455060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Tree>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hasCustomPrompt="1"/>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Closing slide — Click to edit text</a:t>
            </a:r>
          </a:p>
        </p:txBody>
      </p:sp>
      <p:sp>
        <p:nvSpPr>
          <p:cNvPr id="12" name="Slide Number Placeholder 1">
            <a:extLst>
              <a:ext uri="{FF2B5EF4-FFF2-40B4-BE49-F238E27FC236}">
                <a16:creationId xmlns:a16="http://schemas.microsoft.com/office/drawing/2014/main" id="{AD36755A-CFB7-4F62-9D96-5A9D5013A3FB}"/>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6" name="Rectangle 5">
            <a:extLst>
              <a:ext uri="{FF2B5EF4-FFF2-40B4-BE49-F238E27FC236}">
                <a16:creationId xmlns:a16="http://schemas.microsoft.com/office/drawing/2014/main" id="{EDEB466B-0B33-4842-821D-40FC0869D3CB}"/>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8" name="Footer Placeholder 3">
            <a:extLst>
              <a:ext uri="{FF2B5EF4-FFF2-40B4-BE49-F238E27FC236}">
                <a16:creationId xmlns:a16="http://schemas.microsoft.com/office/drawing/2014/main" id="{512313CB-BBFB-4B6C-8838-3F145B360F10}"/>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1" name="Picture 10" descr="A picture containing shape&#10;&#10;Description automatically generated">
            <a:extLst>
              <a:ext uri="{FF2B5EF4-FFF2-40B4-BE49-F238E27FC236}">
                <a16:creationId xmlns:a16="http://schemas.microsoft.com/office/drawing/2014/main" id="{BA5B917E-1949-445D-8804-E698B7CE38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279610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FFBAE5CE-9115-4400-92CE-79F6EB75F8DE}"/>
              </a:ext>
            </a:extLst>
          </p:cNvPr>
          <p:cNvSpPr>
            <a:spLocks noGrp="1"/>
          </p:cNvSpPr>
          <p:nvPr userDrawn="1">
            <p:ph type="pic" sz="quarter" idx="20" hasCustomPrompt="1"/>
          </p:nvPr>
        </p:nvSpPr>
        <p:spPr>
          <a:xfrm>
            <a:off x="1363508" y="465292"/>
            <a:ext cx="10360152" cy="4910328"/>
          </a:xfrm>
          <a:custGeom>
            <a:avLst/>
            <a:gdLst>
              <a:gd name="connsiteX0" fmla="*/ 0 w 10360152"/>
              <a:gd name="connsiteY0" fmla="*/ 0 h 4910328"/>
              <a:gd name="connsiteX1" fmla="*/ 10360152 w 10360152"/>
              <a:gd name="connsiteY1" fmla="*/ 0 h 4910328"/>
              <a:gd name="connsiteX2" fmla="*/ 10360152 w 10360152"/>
              <a:gd name="connsiteY2" fmla="*/ 4910328 h 4910328"/>
              <a:gd name="connsiteX3" fmla="*/ 0 w 10360152"/>
              <a:gd name="connsiteY3" fmla="*/ 4910328 h 4910328"/>
              <a:gd name="connsiteX4" fmla="*/ 0 w 10360152"/>
              <a:gd name="connsiteY4" fmla="*/ 4325112 h 4910328"/>
              <a:gd name="connsiteX5" fmla="*/ 4724398 w 10360152"/>
              <a:gd name="connsiteY5" fmla="*/ 4325112 h 4910328"/>
              <a:gd name="connsiteX6" fmla="*/ 4724398 w 10360152"/>
              <a:gd name="connsiteY6" fmla="*/ 1371600 h 4910328"/>
              <a:gd name="connsiteX7" fmla="*/ 0 w 10360152"/>
              <a:gd name="connsiteY7" fmla="*/ 1371600 h 49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152" h="4910328">
                <a:moveTo>
                  <a:pt x="0" y="0"/>
                </a:moveTo>
                <a:lnTo>
                  <a:pt x="10360152" y="0"/>
                </a:lnTo>
                <a:lnTo>
                  <a:pt x="10360152" y="4910328"/>
                </a:lnTo>
                <a:lnTo>
                  <a:pt x="0" y="4910328"/>
                </a:lnTo>
                <a:lnTo>
                  <a:pt x="0" y="4325112"/>
                </a:lnTo>
                <a:lnTo>
                  <a:pt x="4724398" y="4325112"/>
                </a:lnTo>
                <a:lnTo>
                  <a:pt x="4724398" y="1371600"/>
                </a:lnTo>
                <a:lnTo>
                  <a:pt x="0" y="1371600"/>
                </a:lnTo>
                <a:close/>
              </a:path>
            </a:pathLst>
          </a:custGeom>
          <a:solidFill>
            <a:srgbClr val="BFBFBF"/>
          </a:solidFill>
        </p:spPr>
        <p:txBody>
          <a:bodyPr wrap="square" tIns="1005840" rIns="0">
            <a:noAutofit/>
          </a:bodyPr>
          <a:lstStyle>
            <a:lvl1pPr algn="ctr">
              <a:defRPr/>
            </a:lvl1pPr>
          </a:lstStyle>
          <a:p>
            <a:r>
              <a:rPr lang="en-US"/>
              <a:t>Insert Pic</a:t>
            </a:r>
            <a:endParaRPr lang="en-GB"/>
          </a:p>
        </p:txBody>
      </p:sp>
      <p:sp>
        <p:nvSpPr>
          <p:cNvPr id="17" name="Footer Placeholder 3">
            <a:extLst>
              <a:ext uri="{FF2B5EF4-FFF2-40B4-BE49-F238E27FC236}">
                <a16:creationId xmlns:a16="http://schemas.microsoft.com/office/drawing/2014/main" id="{B06DFEB4-C22B-4660-8B98-03308F89EF99}"/>
              </a:ext>
            </a:extLst>
          </p:cNvPr>
          <p:cNvSpPr>
            <a:spLocks noGrp="1"/>
          </p:cNvSpPr>
          <p:nvPr userDrawn="1">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sp>
        <p:nvSpPr>
          <p:cNvPr id="36" name="Rectangle 35">
            <a:extLst>
              <a:ext uri="{FF2B5EF4-FFF2-40B4-BE49-F238E27FC236}">
                <a16:creationId xmlns:a16="http://schemas.microsoft.com/office/drawing/2014/main" id="{3577A7A7-9477-4761-AD96-65CEFEE1C2F9}"/>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6DFAF00F-4763-4474-955C-8EBFAD7C5008}"/>
              </a:ext>
            </a:extLst>
          </p:cNvPr>
          <p:cNvSpPr/>
          <p:nvPr userDrawn="1"/>
        </p:nvSpPr>
        <p:spPr bwMode="auto">
          <a:xfrm>
            <a:off x="0" y="1820425"/>
            <a:ext cx="6095998" cy="2953512"/>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5" name="Text Placeholder 23">
            <a:extLst>
              <a:ext uri="{FF2B5EF4-FFF2-40B4-BE49-F238E27FC236}">
                <a16:creationId xmlns:a16="http://schemas.microsoft.com/office/drawing/2014/main" id="{A7A6E329-CB7E-4C99-AF33-A15E835E59F2}"/>
              </a:ext>
            </a:extLst>
          </p:cNvPr>
          <p:cNvSpPr>
            <a:spLocks noGrp="1"/>
          </p:cNvSpPr>
          <p:nvPr userDrawn="1">
            <p:ph type="body" sz="quarter" idx="16" hasCustomPrompt="1"/>
          </p:nvPr>
        </p:nvSpPr>
        <p:spPr>
          <a:xfrm>
            <a:off x="457200" y="4343400"/>
            <a:ext cx="2157454" cy="274320"/>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2" name="Rectangle 11">
            <a:extLst>
              <a:ext uri="{FF2B5EF4-FFF2-40B4-BE49-F238E27FC236}">
                <a16:creationId xmlns:a16="http://schemas.microsoft.com/office/drawing/2014/main" id="{8F339F34-2275-4BB7-9F98-A182DF1551D4}"/>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pic>
        <p:nvPicPr>
          <p:cNvPr id="16" name="Picture 15" descr="A picture containing shape&#10;&#10;Description automatically generated">
            <a:extLst>
              <a:ext uri="{FF2B5EF4-FFF2-40B4-BE49-F238E27FC236}">
                <a16:creationId xmlns:a16="http://schemas.microsoft.com/office/drawing/2014/main" id="{35455DDB-1A9E-4820-8126-3C76C8288E5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925538" y="6408891"/>
            <a:ext cx="1828800" cy="324134"/>
          </a:xfrm>
          <a:prstGeom prst="rect">
            <a:avLst/>
          </a:prstGeom>
          <a:ln>
            <a:noFill/>
          </a:ln>
        </p:spPr>
      </p:pic>
      <p:sp>
        <p:nvSpPr>
          <p:cNvPr id="2" name="Title 1">
            <a:extLst>
              <a:ext uri="{FF2B5EF4-FFF2-40B4-BE49-F238E27FC236}">
                <a16:creationId xmlns:a16="http://schemas.microsoft.com/office/drawing/2014/main" id="{812C0991-CC11-DD6A-B79B-8C32A52F6AE9}"/>
              </a:ext>
            </a:extLst>
          </p:cNvPr>
          <p:cNvSpPr>
            <a:spLocks noGrp="1"/>
          </p:cNvSpPr>
          <p:nvPr>
            <p:ph type="title" hasCustomPrompt="1"/>
          </p:nvPr>
        </p:nvSpPr>
        <p:spPr>
          <a:xfrm>
            <a:off x="457198" y="2211777"/>
            <a:ext cx="5166360" cy="957428"/>
          </a:xfrm>
        </p:spPr>
        <p:txBody>
          <a:bodyPr rIns="0" anchor="ctr" anchorCtr="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with image 2</a:t>
            </a:r>
          </a:p>
        </p:txBody>
      </p:sp>
      <p:sp>
        <p:nvSpPr>
          <p:cNvPr id="3" name="Text Placeholder 21">
            <a:extLst>
              <a:ext uri="{FF2B5EF4-FFF2-40B4-BE49-F238E27FC236}">
                <a16:creationId xmlns:a16="http://schemas.microsoft.com/office/drawing/2014/main" id="{9C387EFD-3FA2-F4D5-6D83-497B8418DA50}"/>
              </a:ext>
            </a:extLst>
          </p:cNvPr>
          <p:cNvSpPr>
            <a:spLocks noGrp="1"/>
          </p:cNvSpPr>
          <p:nvPr>
            <p:ph type="body" sz="quarter" idx="15" hasCustomPrompt="1"/>
          </p:nvPr>
        </p:nvSpPr>
        <p:spPr>
          <a:xfrm>
            <a:off x="457198" y="3227832"/>
            <a:ext cx="5166360" cy="452106"/>
          </a:xfrm>
        </p:spPr>
        <p:txBody>
          <a:bodyPr rIns="0" anchor="t"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4" name="Text Placeholder 25">
            <a:extLst>
              <a:ext uri="{FF2B5EF4-FFF2-40B4-BE49-F238E27FC236}">
                <a16:creationId xmlns:a16="http://schemas.microsoft.com/office/drawing/2014/main" id="{C51D8BB6-E21E-E1E9-F413-319F1F99AB80}"/>
              </a:ext>
            </a:extLst>
          </p:cNvPr>
          <p:cNvSpPr>
            <a:spLocks noGrp="1"/>
          </p:cNvSpPr>
          <p:nvPr>
            <p:ph type="body" sz="quarter" idx="17" hasCustomPrompt="1"/>
          </p:nvPr>
        </p:nvSpPr>
        <p:spPr>
          <a:xfrm>
            <a:off x="457200" y="3781730"/>
            <a:ext cx="5166360" cy="448056"/>
          </a:xfrm>
        </p:spPr>
        <p:txBody>
          <a:bodyPr rIns="0" anchor="t"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Tree>
    <p:extLst>
      <p:ext uri="{BB962C8B-B14F-4D97-AF65-F5344CB8AC3E}">
        <p14:creationId xmlns:p14="http://schemas.microsoft.com/office/powerpoint/2010/main" val="339097912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hasCustomPrompt="1"/>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Closing slide — Click to edit text</a:t>
            </a:r>
          </a:p>
        </p:txBody>
      </p:sp>
      <p:sp>
        <p:nvSpPr>
          <p:cNvPr id="12" name="Slide Number Placeholder 1">
            <a:extLst>
              <a:ext uri="{FF2B5EF4-FFF2-40B4-BE49-F238E27FC236}">
                <a16:creationId xmlns:a16="http://schemas.microsoft.com/office/drawing/2014/main" id="{AD36755A-CFB7-4F62-9D96-5A9D5013A3FB}"/>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6" name="Rectangle 5">
            <a:extLst>
              <a:ext uri="{FF2B5EF4-FFF2-40B4-BE49-F238E27FC236}">
                <a16:creationId xmlns:a16="http://schemas.microsoft.com/office/drawing/2014/main" id="{EDEB466B-0B33-4842-821D-40FC0869D3CB}"/>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8" name="Footer Placeholder 3">
            <a:extLst>
              <a:ext uri="{FF2B5EF4-FFF2-40B4-BE49-F238E27FC236}">
                <a16:creationId xmlns:a16="http://schemas.microsoft.com/office/drawing/2014/main" id="{512313CB-BBFB-4B6C-8838-3F145B360F10}"/>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1" name="Picture 10" descr="A picture containing shape&#10;&#10;Description automatically generated">
            <a:extLst>
              <a:ext uri="{FF2B5EF4-FFF2-40B4-BE49-F238E27FC236}">
                <a16:creationId xmlns:a16="http://schemas.microsoft.com/office/drawing/2014/main" id="{AD05B2BB-93AF-405D-AECF-D63F1CF287B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2174306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ntro/Statem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B348B5-14DC-D148-A6C3-00BE09788E7D}"/>
              </a:ext>
            </a:extLst>
          </p:cNvPr>
          <p:cNvSpPr/>
          <p:nvPr userDrawn="1"/>
        </p:nvSpPr>
        <p:spPr>
          <a:xfrm>
            <a:off x="7029450" y="0"/>
            <a:ext cx="5162550" cy="6400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a:p>
        </p:txBody>
      </p:sp>
      <p:sp>
        <p:nvSpPr>
          <p:cNvPr id="4" name="Content Placeholder 3">
            <a:extLst>
              <a:ext uri="{FF2B5EF4-FFF2-40B4-BE49-F238E27FC236}">
                <a16:creationId xmlns:a16="http://schemas.microsoft.com/office/drawing/2014/main" id="{B2D3E7D7-7C54-9C4A-B503-4C69384894DF}"/>
              </a:ext>
            </a:extLst>
          </p:cNvPr>
          <p:cNvSpPr>
            <a:spLocks noGrp="1"/>
          </p:cNvSpPr>
          <p:nvPr>
            <p:ph sz="half" idx="2"/>
          </p:nvPr>
        </p:nvSpPr>
        <p:spPr>
          <a:xfrm>
            <a:off x="7933385" y="425003"/>
            <a:ext cx="3374265" cy="5550794"/>
          </a:xfrm>
        </p:spPr>
        <p:txBody>
          <a:bodyPr anchor="ctr"/>
          <a:lstStyle>
            <a:lvl1pPr>
              <a:spcBef>
                <a:spcPts val="1800"/>
              </a:spcBef>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400">
                <a:solidFill>
                  <a:schemeClr val="tx2"/>
                </a:solidFill>
              </a:defRPr>
            </a:lvl5pPr>
            <a:lvl6pPr>
              <a:defRPr sz="1400">
                <a:solidFill>
                  <a:schemeClr val="tx2"/>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C610300-B8F1-5F42-AEF9-8CB45398B715}"/>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6" name="Picture Placeholder 5">
            <a:extLst>
              <a:ext uri="{FF2B5EF4-FFF2-40B4-BE49-F238E27FC236}">
                <a16:creationId xmlns:a16="http://schemas.microsoft.com/office/drawing/2014/main" id="{A6D89865-6E68-B745-94A3-B7CA28FA713F}"/>
              </a:ext>
            </a:extLst>
          </p:cNvPr>
          <p:cNvSpPr>
            <a:spLocks noGrp="1"/>
          </p:cNvSpPr>
          <p:nvPr>
            <p:ph type="pic" sz="quarter" idx="13"/>
          </p:nvPr>
        </p:nvSpPr>
        <p:spPr>
          <a:xfrm>
            <a:off x="0" y="-1"/>
            <a:ext cx="7029450" cy="6400800"/>
          </a:xfrm>
          <a:solidFill>
            <a:schemeClr val="bg2">
              <a:lumMod val="50000"/>
            </a:schemeClr>
          </a:solidFill>
        </p:spPr>
        <p:txBody>
          <a:bodyPr/>
          <a:lstStyle/>
          <a:p>
            <a:endParaRPr lang="en-US"/>
          </a:p>
        </p:txBody>
      </p:sp>
      <p:sp>
        <p:nvSpPr>
          <p:cNvPr id="13" name="Text Placeholder 8">
            <a:extLst>
              <a:ext uri="{FF2B5EF4-FFF2-40B4-BE49-F238E27FC236}">
                <a16:creationId xmlns:a16="http://schemas.microsoft.com/office/drawing/2014/main" id="{B1139AFC-412F-784F-A6CA-A72C8E0FB321}"/>
              </a:ext>
            </a:extLst>
          </p:cNvPr>
          <p:cNvSpPr>
            <a:spLocks noGrp="1"/>
          </p:cNvSpPr>
          <p:nvPr>
            <p:ph type="body" sz="quarter" idx="14"/>
          </p:nvPr>
        </p:nvSpPr>
        <p:spPr>
          <a:xfrm>
            <a:off x="587679" y="5141977"/>
            <a:ext cx="5854092" cy="1106415"/>
          </a:xfrm>
        </p:spPr>
        <p:txBody>
          <a:bodyPr lIns="0" tIns="0" rIns="0" bIns="0">
            <a:noAutofit/>
          </a:bodyPr>
          <a:lstStyle>
            <a:lvl1pPr marL="0" indent="0">
              <a:buNone/>
              <a:defRPr sz="2000" b="0" i="0">
                <a:solidFill>
                  <a:schemeClr val="bg1"/>
                </a:solidFill>
                <a:latin typeface="+mn-lt"/>
              </a:defRPr>
            </a:lvl1pPr>
          </a:lstStyle>
          <a:p>
            <a:pPr lvl="0"/>
            <a:r>
              <a:rPr lang="en-US"/>
              <a:t>Click to edit Master text styles</a:t>
            </a:r>
          </a:p>
        </p:txBody>
      </p:sp>
      <p:sp>
        <p:nvSpPr>
          <p:cNvPr id="14" name="Title 8">
            <a:extLst>
              <a:ext uri="{FF2B5EF4-FFF2-40B4-BE49-F238E27FC236}">
                <a16:creationId xmlns:a16="http://schemas.microsoft.com/office/drawing/2014/main" id="{A6169E47-430D-A546-89E4-E87F27E087AB}"/>
              </a:ext>
            </a:extLst>
          </p:cNvPr>
          <p:cNvSpPr>
            <a:spLocks noGrp="1"/>
          </p:cNvSpPr>
          <p:nvPr>
            <p:ph type="title" hasCustomPrompt="1"/>
          </p:nvPr>
        </p:nvSpPr>
        <p:spPr>
          <a:xfrm>
            <a:off x="587679" y="4010782"/>
            <a:ext cx="5854092" cy="887273"/>
          </a:xfrm>
        </p:spPr>
        <p:txBody>
          <a:bodyPr anchor="b"/>
          <a:lstStyle>
            <a:lvl1pPr>
              <a:defRPr sz="280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4267401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lumn/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AD744-B2EC-AC47-8D8D-B07231B3995F}"/>
              </a:ext>
            </a:extLst>
          </p:cNvPr>
          <p:cNvSpPr>
            <a:spLocks noGrp="1"/>
          </p:cNvSpPr>
          <p:nvPr>
            <p:ph type="body" idx="1"/>
          </p:nvPr>
        </p:nvSpPr>
        <p:spPr>
          <a:xfrm>
            <a:off x="571500" y="1545170"/>
            <a:ext cx="5157787" cy="823912"/>
          </a:xfrm>
        </p:spPr>
        <p:txBody>
          <a:bodyPr anchor="b">
            <a:normAutofit/>
          </a:bodyPr>
          <a:lstStyle>
            <a:lvl1pPr marL="0" indent="0">
              <a:buNone/>
              <a:defRPr sz="1600" b="1" i="0" cap="all" spc="100" baseline="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34A957-5364-D044-A4C3-59D625A4D798}"/>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57533-AB6E-0540-B75C-BA14314D00E7}"/>
              </a:ext>
            </a:extLst>
          </p:cNvPr>
          <p:cNvSpPr>
            <a:spLocks noGrp="1"/>
          </p:cNvSpPr>
          <p:nvPr>
            <p:ph type="body" sz="quarter" idx="3"/>
          </p:nvPr>
        </p:nvSpPr>
        <p:spPr>
          <a:xfrm>
            <a:off x="6405565" y="1545170"/>
            <a:ext cx="5183188" cy="823912"/>
          </a:xfrm>
        </p:spPr>
        <p:txBody>
          <a:bodyPr anchor="b">
            <a:normAutofit/>
          </a:bodyPr>
          <a:lstStyle>
            <a:lvl1pPr marL="0" indent="0">
              <a:buNone/>
              <a:defRPr sz="1600" b="1" i="0" cap="all" spc="100" baseline="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5E312-4146-2E48-BF94-E81B55767DDA}"/>
              </a:ext>
            </a:extLst>
          </p:cNvPr>
          <p:cNvSpPr>
            <a:spLocks noGrp="1"/>
          </p:cNvSpPr>
          <p:nvPr>
            <p:ph sz="quarter" idx="4"/>
          </p:nvPr>
        </p:nvSpPr>
        <p:spPr>
          <a:xfrm>
            <a:off x="6405565"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712A67D-5291-C14D-A7F9-3D2343704223}"/>
              </a:ext>
            </a:extLst>
          </p:cNvPr>
          <p:cNvSpPr>
            <a:spLocks noGrp="1"/>
          </p:cNvSpPr>
          <p:nvPr>
            <p:ph type="sldNum" sz="quarter" idx="12"/>
          </p:nvPr>
        </p:nvSpPr>
        <p:spPr/>
        <p:txBody>
          <a:bodyPr/>
          <a:lstStyle/>
          <a:p>
            <a:fld id="{6537EAB8-8ED8-D249-8396-3F7AA794C70A}" type="slidenum">
              <a:rPr lang="en-US" smtClean="0"/>
              <a:t>‹#›</a:t>
            </a:fld>
            <a:endParaRPr lang="en-US"/>
          </a:p>
        </p:txBody>
      </p:sp>
      <p:sp>
        <p:nvSpPr>
          <p:cNvPr id="10" name="Text Placeholder 8">
            <a:extLst>
              <a:ext uri="{FF2B5EF4-FFF2-40B4-BE49-F238E27FC236}">
                <a16:creationId xmlns:a16="http://schemas.microsoft.com/office/drawing/2014/main" id="{E5EDE021-6FDE-714D-A283-6C39785E64FB}"/>
              </a:ext>
            </a:extLst>
          </p:cNvPr>
          <p:cNvSpPr>
            <a:spLocks noGrp="1"/>
          </p:cNvSpPr>
          <p:nvPr>
            <p:ph type="body" sz="quarter" idx="13"/>
          </p:nvPr>
        </p:nvSpPr>
        <p:spPr>
          <a:xfrm>
            <a:off x="571500" y="862413"/>
            <a:ext cx="11049000" cy="661988"/>
          </a:xfrm>
        </p:spPr>
        <p:txBody>
          <a:bodyPr lIns="0" tIns="0" rIns="0" bIns="0">
            <a:noAutofit/>
          </a:bodyPr>
          <a:lstStyle>
            <a:lvl1pPr marL="0" indent="0">
              <a:buNone/>
              <a:defRPr sz="2200" b="0" i="0">
                <a:solidFill>
                  <a:schemeClr val="tx2"/>
                </a:solidFill>
                <a:latin typeface="+mn-lt"/>
              </a:defRPr>
            </a:lvl1pPr>
          </a:lstStyle>
          <a:p>
            <a:pPr lvl="0"/>
            <a:r>
              <a:rPr lang="en-US"/>
              <a:t>Click to edit Master text styles</a:t>
            </a:r>
          </a:p>
        </p:txBody>
      </p:sp>
      <p:sp>
        <p:nvSpPr>
          <p:cNvPr id="11" name="Title 10">
            <a:extLst>
              <a:ext uri="{FF2B5EF4-FFF2-40B4-BE49-F238E27FC236}">
                <a16:creationId xmlns:a16="http://schemas.microsoft.com/office/drawing/2014/main" id="{EF78A8E3-AAF7-8946-A7D4-B422C797CA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849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col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hasCustomPrompt="1"/>
          </p:nvPr>
        </p:nvSpPr>
        <p:spPr>
          <a:xfrm>
            <a:off x="457199" y="1645920"/>
            <a:ext cx="11247120" cy="4179888"/>
          </a:xfrm>
        </p:spPr>
        <p:txBody>
          <a:bodyPr tIns="0" rIns="0"/>
          <a:lstStyle>
            <a:lvl1pPr>
              <a:spcAft>
                <a:spcPts val="800"/>
              </a:spcAft>
              <a:defRPr sz="1600">
                <a:latin typeface="+mn-lt"/>
              </a:defRPr>
            </a:lvl1pPr>
            <a:lvl2pPr>
              <a:spcAft>
                <a:spcPts val="800"/>
              </a:spcAft>
              <a:defRPr sz="1600">
                <a:latin typeface="+mn-lt"/>
              </a:defRPr>
            </a:lvl2pPr>
            <a:lvl3pPr>
              <a:spcAft>
                <a:spcPts val="800"/>
              </a:spcAft>
              <a:defRPr sz="1600">
                <a:latin typeface="+mn-lt"/>
              </a:defRPr>
            </a:lvl3pPr>
            <a:lvl4pPr>
              <a:spcAft>
                <a:spcPts val="800"/>
              </a:spcAft>
              <a:defRPr sz="1600">
                <a:latin typeface="+mn-lt"/>
              </a:defRPr>
            </a:lvl4pPr>
            <a:lvl5pPr>
              <a:spcAft>
                <a:spcPts val="800"/>
              </a:spcAft>
              <a:defRPr sz="1600">
                <a:latin typeface="+mn-lt"/>
              </a:defRPr>
            </a:lvl5pPr>
            <a:lvl6pPr marL="687388" indent="-171450">
              <a:spcAft>
                <a:spcPts val="800"/>
              </a:spcAft>
              <a:defRPr sz="1600">
                <a:latin typeface="+mn-lt"/>
              </a:defRPr>
            </a:lvl6pPr>
            <a:lvl7pPr>
              <a:spcAft>
                <a:spcPts val="800"/>
              </a:spcAft>
              <a:defRPr sz="1600">
                <a:latin typeface="+mn-lt"/>
              </a:defRPr>
            </a:lvl7pPr>
            <a:lvl8pPr>
              <a:spcAft>
                <a:spcPts val="800"/>
              </a:spcAft>
              <a:defRPr sz="1600">
                <a:latin typeface="+mn-lt"/>
              </a:defRPr>
            </a:lvl8pPr>
            <a:lvl9pPr>
              <a:spcAft>
                <a:spcPts val="800"/>
              </a:spcAft>
              <a:defRPr sz="1600">
                <a:latin typeface="+mn-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4" name="Rectangle 13">
            <a:extLst>
              <a:ext uri="{FF2B5EF4-FFF2-40B4-BE49-F238E27FC236}">
                <a16:creationId xmlns:a16="http://schemas.microsoft.com/office/drawing/2014/main" id="{657D2A46-9974-4E5B-B02D-C5B430D34E12}"/>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8" name="Footer Placeholder 3">
            <a:extLst>
              <a:ext uri="{FF2B5EF4-FFF2-40B4-BE49-F238E27FC236}">
                <a16:creationId xmlns:a16="http://schemas.microsoft.com/office/drawing/2014/main" id="{EAF8EE5C-E89D-430F-A314-70840000BBD2}"/>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2" name="Picture 11" descr="A picture containing shape&#10;&#10;Description automatically generated">
            <a:extLst>
              <a:ext uri="{FF2B5EF4-FFF2-40B4-BE49-F238E27FC236}">
                <a16:creationId xmlns:a16="http://schemas.microsoft.com/office/drawing/2014/main" id="{1C548AC0-A52D-474D-AE70-D4E36248122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1842484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1col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hasCustomPrompt="1"/>
          </p:nvPr>
        </p:nvSpPr>
        <p:spPr>
          <a:xfrm>
            <a:off x="457199" y="1645920"/>
            <a:ext cx="11247120" cy="4179888"/>
          </a:xfrm>
        </p:spPr>
        <p:txBody>
          <a:bodyPr tIns="0" rIns="0"/>
          <a:lstStyle>
            <a:lvl1pPr>
              <a:spcAft>
                <a:spcPts val="800"/>
              </a:spcAft>
              <a:defRPr sz="1600">
                <a:latin typeface="+mn-lt"/>
              </a:defRPr>
            </a:lvl1pPr>
            <a:lvl2pPr>
              <a:spcAft>
                <a:spcPts val="800"/>
              </a:spcAft>
              <a:defRPr sz="1600">
                <a:latin typeface="+mn-lt"/>
              </a:defRPr>
            </a:lvl2pPr>
            <a:lvl3pPr>
              <a:spcAft>
                <a:spcPts val="800"/>
              </a:spcAft>
              <a:defRPr sz="1600">
                <a:latin typeface="+mn-lt"/>
              </a:defRPr>
            </a:lvl3pPr>
            <a:lvl4pPr>
              <a:spcAft>
                <a:spcPts val="800"/>
              </a:spcAft>
              <a:defRPr sz="1600">
                <a:latin typeface="+mn-lt"/>
              </a:defRPr>
            </a:lvl4pPr>
            <a:lvl5pPr>
              <a:spcAft>
                <a:spcPts val="800"/>
              </a:spcAft>
              <a:defRPr sz="1600">
                <a:latin typeface="+mn-lt"/>
              </a:defRPr>
            </a:lvl5pPr>
            <a:lvl6pPr marL="687388" indent="-171450">
              <a:spcAft>
                <a:spcPts val="800"/>
              </a:spcAft>
              <a:defRPr sz="1600">
                <a:latin typeface="+mn-lt"/>
              </a:defRPr>
            </a:lvl6pPr>
            <a:lvl7pPr>
              <a:spcAft>
                <a:spcPts val="800"/>
              </a:spcAft>
              <a:defRPr sz="1600">
                <a:latin typeface="+mn-lt"/>
              </a:defRPr>
            </a:lvl7pPr>
            <a:lvl8pPr>
              <a:spcAft>
                <a:spcPts val="800"/>
              </a:spcAft>
              <a:defRPr sz="1600">
                <a:latin typeface="+mn-lt"/>
              </a:defRPr>
            </a:lvl8pPr>
            <a:lvl9pPr>
              <a:spcAft>
                <a:spcPts val="800"/>
              </a:spcAft>
              <a:defRPr sz="1600">
                <a:latin typeface="+mn-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4" name="Rectangle 13">
            <a:extLst>
              <a:ext uri="{FF2B5EF4-FFF2-40B4-BE49-F238E27FC236}">
                <a16:creationId xmlns:a16="http://schemas.microsoft.com/office/drawing/2014/main" id="{657D2A46-9974-4E5B-B02D-C5B430D34E12}"/>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8" name="Footer Placeholder 3">
            <a:extLst>
              <a:ext uri="{FF2B5EF4-FFF2-40B4-BE49-F238E27FC236}">
                <a16:creationId xmlns:a16="http://schemas.microsoft.com/office/drawing/2014/main" id="{EAF8EE5C-E89D-430F-A314-70840000BBD2}"/>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2" name="Picture 11" descr="A picture containing shape&#10;&#10;Description automatically generated">
            <a:extLst>
              <a:ext uri="{FF2B5EF4-FFF2-40B4-BE49-F238E27FC236}">
                <a16:creationId xmlns:a16="http://schemas.microsoft.com/office/drawing/2014/main" id="{A652F038-E616-4ABF-9D1D-A731D1899ED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553955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col_2 line headlin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E0816A-A18F-4FA0-84A3-052FE1DE205D}"/>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50028726-36A9-4D68-AE5A-99DDB1E396C6}"/>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8" name="Title 8">
            <a:extLst>
              <a:ext uri="{FF2B5EF4-FFF2-40B4-BE49-F238E27FC236}">
                <a16:creationId xmlns:a16="http://schemas.microsoft.com/office/drawing/2014/main" id="{1FADA34C-ABB2-4812-A4FE-3F09B5A82D8F}"/>
              </a:ext>
            </a:extLst>
          </p:cNvPr>
          <p:cNvSpPr>
            <a:spLocks noGrp="1"/>
          </p:cNvSpPr>
          <p:nvPr>
            <p:ph type="title" hasCustomPrompt="1"/>
          </p:nvPr>
        </p:nvSpPr>
        <p:spPr>
          <a:xfrm>
            <a:off x="457200" y="457199"/>
            <a:ext cx="11261723" cy="784226"/>
          </a:xfrm>
        </p:spPr>
        <p:txBody>
          <a:bodyPr rIns="0"/>
          <a:lstStyle>
            <a:lvl1pPr>
              <a:defRPr/>
            </a:lvl1pPr>
          </a:lstStyle>
          <a:p>
            <a:r>
              <a:rPr lang="en-US"/>
              <a:t>Click to edit Master title style</a:t>
            </a:r>
            <a:br>
              <a:rPr lang="en-US"/>
            </a:br>
            <a:r>
              <a:rPr lang="en-US"/>
              <a:t>Two Lines Option</a:t>
            </a:r>
          </a:p>
        </p:txBody>
      </p:sp>
      <p:sp>
        <p:nvSpPr>
          <p:cNvPr id="14" name="Text Placeholder 25">
            <a:extLst>
              <a:ext uri="{FF2B5EF4-FFF2-40B4-BE49-F238E27FC236}">
                <a16:creationId xmlns:a16="http://schemas.microsoft.com/office/drawing/2014/main" id="{24D67745-6C65-463F-BC80-C2616D3736AB}"/>
              </a:ext>
            </a:extLst>
          </p:cNvPr>
          <p:cNvSpPr>
            <a:spLocks noGrp="1"/>
          </p:cNvSpPr>
          <p:nvPr>
            <p:ph type="body" sz="quarter" idx="17" hasCustomPrompt="1"/>
          </p:nvPr>
        </p:nvSpPr>
        <p:spPr>
          <a:xfrm>
            <a:off x="457200" y="133178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0" name="Content Placeholder 2">
            <a:extLst>
              <a:ext uri="{FF2B5EF4-FFF2-40B4-BE49-F238E27FC236}">
                <a16:creationId xmlns:a16="http://schemas.microsoft.com/office/drawing/2014/main" id="{936B0218-4226-44D7-A283-EC6A35A8D836}"/>
              </a:ext>
            </a:extLst>
          </p:cNvPr>
          <p:cNvSpPr>
            <a:spLocks noGrp="1"/>
          </p:cNvSpPr>
          <p:nvPr>
            <p:ph sz="quarter" idx="19" hasCustomPrompt="1"/>
          </p:nvPr>
        </p:nvSpPr>
        <p:spPr>
          <a:xfrm>
            <a:off x="457199" y="1828800"/>
            <a:ext cx="11247120" cy="4179888"/>
          </a:xfrm>
        </p:spPr>
        <p:txBody>
          <a:bodyPr tIns="0" rIns="0"/>
          <a:lstStyle>
            <a:lvl1pPr>
              <a:spcAft>
                <a:spcPts val="800"/>
              </a:spcAft>
              <a:defRPr sz="1600">
                <a:latin typeface="+mn-lt"/>
              </a:defRPr>
            </a:lvl1pPr>
            <a:lvl2pPr>
              <a:spcAft>
                <a:spcPts val="800"/>
              </a:spcAft>
              <a:defRPr sz="1600">
                <a:latin typeface="+mn-lt"/>
              </a:defRPr>
            </a:lvl2pPr>
            <a:lvl3pPr>
              <a:spcAft>
                <a:spcPts val="800"/>
              </a:spcAft>
              <a:defRPr sz="1600">
                <a:latin typeface="+mn-lt"/>
              </a:defRPr>
            </a:lvl3pPr>
            <a:lvl4pPr>
              <a:spcAft>
                <a:spcPts val="800"/>
              </a:spcAft>
              <a:defRPr sz="1600">
                <a:latin typeface="+mn-lt"/>
              </a:defRPr>
            </a:lvl4pPr>
            <a:lvl5pPr>
              <a:spcAft>
                <a:spcPts val="800"/>
              </a:spcAft>
              <a:defRPr sz="1600">
                <a:latin typeface="+mn-lt"/>
              </a:defRPr>
            </a:lvl5pPr>
            <a:lvl6pPr marL="687388" indent="-171450">
              <a:spcAft>
                <a:spcPts val="800"/>
              </a:spcAft>
              <a:defRPr sz="1600">
                <a:latin typeface="+mn-lt"/>
              </a:defRPr>
            </a:lvl6pPr>
            <a:lvl7pPr>
              <a:spcAft>
                <a:spcPts val="800"/>
              </a:spcAft>
              <a:defRPr sz="1600">
                <a:latin typeface="+mn-lt"/>
              </a:defRPr>
            </a:lvl7pPr>
            <a:lvl8pPr>
              <a:spcAft>
                <a:spcPts val="800"/>
              </a:spcAft>
              <a:defRPr sz="1600">
                <a:latin typeface="+mn-lt"/>
              </a:defRPr>
            </a:lvl8pPr>
            <a:lvl9pPr>
              <a:spcAft>
                <a:spcPts val="800"/>
              </a:spcAft>
              <a:defRPr sz="1600">
                <a:latin typeface="+mn-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8" name="Footer Placeholder 3">
            <a:extLst>
              <a:ext uri="{FF2B5EF4-FFF2-40B4-BE49-F238E27FC236}">
                <a16:creationId xmlns:a16="http://schemas.microsoft.com/office/drawing/2014/main" id="{2445B21F-C7DD-48DB-BE7F-D043EDA4CBB7}"/>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21" name="Picture 20" descr="A picture containing shape&#10;&#10;Description automatically generated">
            <a:extLst>
              <a:ext uri="{FF2B5EF4-FFF2-40B4-BE49-F238E27FC236}">
                <a16:creationId xmlns:a16="http://schemas.microsoft.com/office/drawing/2014/main" id="{BFEAC8A5-BA3B-4227-8250-26F920EE1E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36186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header onl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ACF38C-F2B7-42D8-B179-6AC594C125B8}"/>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D3EF452C-388D-4AEF-A41B-D58BEC9125B0}"/>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5" name="Slide Number Placeholder 1">
            <a:extLst>
              <a:ext uri="{FF2B5EF4-FFF2-40B4-BE49-F238E27FC236}">
                <a16:creationId xmlns:a16="http://schemas.microsoft.com/office/drawing/2014/main" id="{7C71AD98-43C1-4B44-BD16-A2AC82688C8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9" name="Text Placeholder 25">
            <a:extLst>
              <a:ext uri="{FF2B5EF4-FFF2-40B4-BE49-F238E27FC236}">
                <a16:creationId xmlns:a16="http://schemas.microsoft.com/office/drawing/2014/main" id="{521BE056-4E7F-41B4-B79F-6147E6C0EA29}"/>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0" name="Title 15">
            <a:extLst>
              <a:ext uri="{FF2B5EF4-FFF2-40B4-BE49-F238E27FC236}">
                <a16:creationId xmlns:a16="http://schemas.microsoft.com/office/drawing/2014/main" id="{9C7F8C39-538A-4240-962A-CBD12505A7EE}"/>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0" name="Footer Placeholder 3">
            <a:extLst>
              <a:ext uri="{FF2B5EF4-FFF2-40B4-BE49-F238E27FC236}">
                <a16:creationId xmlns:a16="http://schemas.microsoft.com/office/drawing/2014/main" id="{7A9C74F7-2484-4EDA-80EC-7005C8B65F2D}"/>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4" name="Picture 13" descr="A picture containing shape&#10;&#10;Description automatically generated">
            <a:extLst>
              <a:ext uri="{FF2B5EF4-FFF2-40B4-BE49-F238E27FC236}">
                <a16:creationId xmlns:a16="http://schemas.microsoft.com/office/drawing/2014/main" id="{A0AEE1ED-978F-444B-A87E-768758982A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175127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header onl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ACF38C-F2B7-42D8-B179-6AC594C125B8}"/>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D3EF452C-388D-4AEF-A41B-D58BEC9125B0}"/>
              </a:ext>
            </a:extLst>
          </p:cNvPr>
          <p:cNvSpPr/>
          <p:nvPr userDrawn="1"/>
        </p:nvSpPr>
        <p:spPr>
          <a:xfrm>
            <a:off x="457200" y="6400800"/>
            <a:ext cx="1070806" cy="92333"/>
          </a:xfrm>
          <a:prstGeom prst="rect">
            <a:avLst/>
          </a:prstGeom>
        </p:spPr>
        <p:txBody>
          <a:bodyPr wrap="none" lIns="0" tIns="0" rIns="0" bIns="0">
            <a:spAutoFit/>
          </a:bodyPr>
          <a:lstStyle/>
          <a:p>
            <a:pPr>
              <a:spcAft>
                <a:spcPts val="200"/>
              </a:spcAft>
            </a:pPr>
            <a:r>
              <a:rPr lang="en-GB" sz="600" b="1">
                <a:solidFill>
                  <a:srgbClr val="7F35B2"/>
                </a:solidFill>
              </a:rPr>
              <a:t>OptimizeRetireeBenefits.com</a:t>
            </a:r>
          </a:p>
        </p:txBody>
      </p:sp>
      <p:sp>
        <p:nvSpPr>
          <p:cNvPr id="15" name="Slide Number Placeholder 1">
            <a:extLst>
              <a:ext uri="{FF2B5EF4-FFF2-40B4-BE49-F238E27FC236}">
                <a16:creationId xmlns:a16="http://schemas.microsoft.com/office/drawing/2014/main" id="{7C71AD98-43C1-4B44-BD16-A2AC82688C8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20" name="Title 15">
            <a:extLst>
              <a:ext uri="{FF2B5EF4-FFF2-40B4-BE49-F238E27FC236}">
                <a16:creationId xmlns:a16="http://schemas.microsoft.com/office/drawing/2014/main" id="{9C7F8C39-538A-4240-962A-CBD12505A7EE}"/>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0" name="Footer Placeholder 3">
            <a:extLst>
              <a:ext uri="{FF2B5EF4-FFF2-40B4-BE49-F238E27FC236}">
                <a16:creationId xmlns:a16="http://schemas.microsoft.com/office/drawing/2014/main" id="{7A9C74F7-2484-4EDA-80EC-7005C8B65F2D}"/>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a:t>© 2024 WTW. Proprietary and confidential. For WTW and WTW client use only.</a:t>
            </a:r>
          </a:p>
        </p:txBody>
      </p:sp>
      <p:pic>
        <p:nvPicPr>
          <p:cNvPr id="14" name="Picture 13" descr="A picture containing shape&#10;&#10;Description automatically generated">
            <a:extLst>
              <a:ext uri="{FF2B5EF4-FFF2-40B4-BE49-F238E27FC236}">
                <a16:creationId xmlns:a16="http://schemas.microsoft.com/office/drawing/2014/main" id="{03C9343F-2407-4EDB-9D0F-B8EE0C59D9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42" b="21797"/>
          <a:stretch/>
        </p:blipFill>
        <p:spPr>
          <a:xfrm>
            <a:off x="9639081" y="6383822"/>
            <a:ext cx="1828800" cy="324134"/>
          </a:xfrm>
          <a:prstGeom prst="rect">
            <a:avLst/>
          </a:prstGeom>
          <a:ln>
            <a:noFill/>
          </a:ln>
        </p:spPr>
      </p:pic>
    </p:spTree>
    <p:extLst>
      <p:ext uri="{BB962C8B-B14F-4D97-AF65-F5344CB8AC3E}">
        <p14:creationId xmlns:p14="http://schemas.microsoft.com/office/powerpoint/2010/main" val="1784389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199"/>
            <a:ext cx="11261723" cy="457200"/>
          </a:xfrm>
          <a:prstGeom prst="rect">
            <a:avLst/>
          </a:prstGeom>
        </p:spPr>
        <p:txBody>
          <a:bodyPr vert="horz" lIns="0" tIns="0" rIns="2286000" bIns="0" rtlCol="0" anchor="t" anchorCtr="0">
            <a:noAutofit/>
          </a:bodyPr>
          <a:lstStyle/>
          <a:p>
            <a:r>
              <a:rPr lang="en-US"/>
              <a:t>Click to edit Master title style</a:t>
            </a:r>
          </a:p>
        </p:txBody>
      </p:sp>
      <p:sp>
        <p:nvSpPr>
          <p:cNvPr id="3" name="MasterTextPlaceholder"/>
          <p:cNvSpPr>
            <a:spLocks noGrp="1"/>
          </p:cNvSpPr>
          <p:nvPr>
            <p:ph type="body" idx="1"/>
          </p:nvPr>
        </p:nvSpPr>
        <p:spPr>
          <a:xfrm>
            <a:off x="457200" y="1541417"/>
            <a:ext cx="11264900" cy="44672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7199" y="6519672"/>
            <a:ext cx="3474720" cy="91440"/>
          </a:xfrm>
          <a:prstGeom prst="rect">
            <a:avLst/>
          </a:prstGeom>
        </p:spPr>
        <p:txBody>
          <a:bodyPr vert="horz" lIns="0" tIns="0" rIns="0" bIns="0" rtlCol="0" anchor="t" anchorCtr="0"/>
          <a:lstStyle>
            <a:lvl1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6pPr>
            <a:lvl7pPr marL="0" indent="0" algn="l">
              <a:tabLst/>
              <a:defRPr sz="6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9pPr>
          </a:lstStyle>
          <a:p>
            <a:pPr lvl="6"/>
            <a:r>
              <a:rPr lang="en-US"/>
              <a:t>© 2024 WTW. Proprietary and confidential. For WTW and WTW client use only.</a:t>
            </a:r>
          </a:p>
        </p:txBody>
      </p:sp>
      <p:sp>
        <p:nvSpPr>
          <p:cNvPr id="6" name="Slide Number Placeholder 5"/>
          <p:cNvSpPr>
            <a:spLocks noGrp="1"/>
          </p:cNvSpPr>
          <p:nvPr>
            <p:ph type="sldNum" sz="quarter" idx="4"/>
          </p:nvPr>
        </p:nvSpPr>
        <p:spPr>
          <a:xfrm>
            <a:off x="11427675" y="6400800"/>
            <a:ext cx="306387" cy="208758"/>
          </a:xfrm>
          <a:prstGeom prst="rect">
            <a:avLst/>
          </a:prstGeom>
        </p:spPr>
        <p:txBody>
          <a:bodyPr vert="horz" lIns="0" tIns="0" rIns="0" bIns="0" rtlCol="0" anchor="b" anchorCtr="0"/>
          <a:lstStyle>
            <a:lvl1pPr algn="r">
              <a:defRPr sz="900" b="0" i="0">
                <a:solidFill>
                  <a:schemeClr val="tx1"/>
                </a:solidFill>
                <a:latin typeface="+mn-lt"/>
                <a:ea typeface="Verdana" panose="020B0604030504040204" pitchFamily="34" charset="0"/>
                <a:cs typeface="Verdana" panose="020B0604030504040204" pitchFamily="34" charset="0"/>
              </a:defRPr>
            </a:lvl1pPr>
            <a:lvl2pPr marL="0" algn="r">
              <a:defRPr sz="900" b="0" i="0">
                <a:solidFill>
                  <a:schemeClr val="tx1"/>
                </a:solidFill>
                <a:latin typeface="+mn-lt"/>
                <a:ea typeface="Verdana" panose="020B0604030504040204" pitchFamily="34" charset="0"/>
                <a:cs typeface="Verdana" panose="020B0604030504040204" pitchFamily="34" charset="0"/>
              </a:defRPr>
            </a:lvl2pPr>
            <a:lvl3pPr marL="0" algn="r">
              <a:defRPr sz="900" b="0" i="0">
                <a:solidFill>
                  <a:schemeClr val="tx1"/>
                </a:solidFill>
                <a:latin typeface="+mn-lt"/>
                <a:ea typeface="Verdana" panose="020B0604030504040204" pitchFamily="34" charset="0"/>
                <a:cs typeface="Verdana" panose="020B0604030504040204" pitchFamily="34" charset="0"/>
              </a:defRPr>
            </a:lvl3pPr>
            <a:lvl4pPr marL="0" algn="r">
              <a:defRPr sz="900" b="0" i="0">
                <a:solidFill>
                  <a:schemeClr val="tx1"/>
                </a:solidFill>
                <a:latin typeface="+mn-lt"/>
                <a:ea typeface="Verdana" panose="020B0604030504040204" pitchFamily="34" charset="0"/>
                <a:cs typeface="Verdana" panose="020B0604030504040204" pitchFamily="34" charset="0"/>
              </a:defRPr>
            </a:lvl4pPr>
            <a:lvl5pPr marL="0" algn="r">
              <a:defRPr sz="900" b="0" i="0">
                <a:solidFill>
                  <a:schemeClr val="tx1"/>
                </a:solidFill>
                <a:latin typeface="+mn-lt"/>
                <a:ea typeface="Verdana" panose="020B0604030504040204" pitchFamily="34" charset="0"/>
                <a:cs typeface="Verdana" panose="020B0604030504040204" pitchFamily="34" charset="0"/>
              </a:defRPr>
            </a:lvl5pPr>
            <a:lvl6pPr marL="0" algn="r">
              <a:defRPr sz="900" b="0" i="0">
                <a:solidFill>
                  <a:schemeClr val="tx1"/>
                </a:solidFill>
                <a:latin typeface="+mn-lt"/>
                <a:ea typeface="Verdana" panose="020B0604030504040204" pitchFamily="34" charset="0"/>
                <a:cs typeface="Verdana" panose="020B0604030504040204" pitchFamily="34" charset="0"/>
              </a:defRPr>
            </a:lvl6pPr>
            <a:lvl7pPr marL="0" algn="r">
              <a:defRPr sz="900" b="0" i="0">
                <a:solidFill>
                  <a:schemeClr val="tx1"/>
                </a:solidFill>
                <a:latin typeface="+mn-lt"/>
                <a:ea typeface="Verdana" panose="020B0604030504040204" pitchFamily="34" charset="0"/>
                <a:cs typeface="Verdana" panose="020B0604030504040204" pitchFamily="34" charset="0"/>
              </a:defRPr>
            </a:lvl7pPr>
            <a:lvl8pPr marL="0" algn="r">
              <a:defRPr sz="900" b="0" i="0">
                <a:solidFill>
                  <a:schemeClr val="tx1"/>
                </a:solidFill>
                <a:latin typeface="+mn-lt"/>
                <a:ea typeface="Verdana" panose="020B0604030504040204" pitchFamily="34" charset="0"/>
                <a:cs typeface="Verdana" panose="020B0604030504040204" pitchFamily="34" charset="0"/>
              </a:defRPr>
            </a:lvl8pPr>
            <a:lvl9pPr marL="0" algn="r">
              <a:defRPr sz="900" b="0" i="0">
                <a:solidFill>
                  <a:schemeClr val="tx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a:p>
        </p:txBody>
      </p:sp>
      <p:sp>
        <p:nvSpPr>
          <p:cNvPr id="7" name="Path" hidden="1">
            <a:extLst>
              <a:ext uri="{FF2B5EF4-FFF2-40B4-BE49-F238E27FC236}">
                <a16:creationId xmlns:a16="http://schemas.microsoft.com/office/drawing/2014/main" id="{F9C5059E-AB21-79D2-2207-5DE44F25F6A8}"/>
              </a:ext>
            </a:extLst>
          </p:cNvPr>
          <p:cNvSpPr txBox="1">
            <a:spLocks/>
          </p:cNvSpPr>
          <p:nvPr userDrawn="1"/>
        </p:nvSpPr>
        <p:spPr>
          <a:xfrm>
            <a:off x="4205077" y="6519672"/>
            <a:ext cx="3474720" cy="91440"/>
          </a:xfrm>
          <a:prstGeom prst="rect">
            <a:avLst/>
          </a:prstGeom>
        </p:spPr>
        <p:txBody>
          <a:bodyPr vert="horz" lIns="0" tIns="0" rIns="0" bIns="0" rtlCol="0" anchor="t" anchorCtr="0"/>
          <a:lstStyle>
            <a:defPPr>
              <a:defRPr lang="en-US"/>
            </a:defPPr>
            <a:lvl1pPr marL="0" indent="9525" algn="l" defTabSz="457200" rtl="0" eaLnBrk="1" latinLnBrk="0" hangingPunct="1">
              <a:tabLst/>
              <a:defRPr sz="600" b="0" i="0" kern="1200" cap="none" baseline="0">
                <a:solidFill>
                  <a:schemeClr val="tx1"/>
                </a:solidFill>
                <a:latin typeface="+mn-lt"/>
                <a:ea typeface="Roboto" panose="02000000000000000000" pitchFamily="2" charset="0"/>
                <a:cs typeface="Verdana" panose="020B0604030504040204" pitchFamily="34" charset="0"/>
              </a:defRPr>
            </a:lvl1pPr>
            <a:lvl2pPr marL="0" indent="9525" algn="l" defTabSz="457200" rtl="0" eaLnBrk="1" latinLnBrk="0" hangingPunct="1">
              <a:tabLst/>
              <a:defRPr sz="600" b="0" i="0" kern="1200" cap="none" baseline="0">
                <a:solidFill>
                  <a:schemeClr val="tx1"/>
                </a:solidFill>
                <a:latin typeface="+mn-lt"/>
                <a:ea typeface="Roboto" panose="02000000000000000000" pitchFamily="2" charset="0"/>
                <a:cs typeface="Verdana" panose="020B0604030504040204" pitchFamily="34" charset="0"/>
              </a:defRPr>
            </a:lvl2pPr>
            <a:lvl3pPr marL="0" indent="9525" algn="l" defTabSz="457200" rtl="0" eaLnBrk="1" latinLnBrk="0" hangingPunct="1">
              <a:tabLst/>
              <a:defRPr sz="600" b="0" i="0" kern="1200" cap="none" baseline="0">
                <a:solidFill>
                  <a:schemeClr val="tx1"/>
                </a:solidFill>
                <a:latin typeface="+mn-lt"/>
                <a:ea typeface="Roboto" panose="02000000000000000000" pitchFamily="2" charset="0"/>
                <a:cs typeface="Verdana" panose="020B0604030504040204" pitchFamily="34" charset="0"/>
              </a:defRPr>
            </a:lvl3pPr>
            <a:lvl4pPr marL="0" indent="9525" algn="l" defTabSz="457200" rtl="0" eaLnBrk="1" latinLnBrk="0" hangingPunct="1">
              <a:tabLst/>
              <a:defRPr sz="600" b="0" i="0" kern="1200" cap="none" baseline="0">
                <a:solidFill>
                  <a:schemeClr val="tx1"/>
                </a:solidFill>
                <a:latin typeface="+mn-lt"/>
                <a:ea typeface="Roboto" panose="02000000000000000000" pitchFamily="2" charset="0"/>
                <a:cs typeface="Verdana" panose="020B0604030504040204" pitchFamily="34" charset="0"/>
              </a:defRPr>
            </a:lvl4pPr>
            <a:lvl5pPr marL="0" indent="9525" algn="l" defTabSz="457200" rtl="0" eaLnBrk="1" latinLnBrk="0" hangingPunct="1">
              <a:tabLst/>
              <a:defRPr sz="600" b="0" i="0" kern="1200" cap="none" baseline="0">
                <a:solidFill>
                  <a:schemeClr val="tx1"/>
                </a:solidFill>
                <a:latin typeface="+mn-lt"/>
                <a:ea typeface="Roboto" panose="02000000000000000000" pitchFamily="2" charset="0"/>
                <a:cs typeface="Verdana" panose="020B0604030504040204" pitchFamily="34" charset="0"/>
              </a:defRPr>
            </a:lvl5pPr>
            <a:lvl6pPr marL="0" indent="9525" algn="l" defTabSz="457200" rtl="0" eaLnBrk="1" latinLnBrk="0" hangingPunct="1">
              <a:tabLst/>
              <a:defRPr sz="600" b="0" i="0" kern="1200" cap="none" baseline="0">
                <a:solidFill>
                  <a:schemeClr val="tx1"/>
                </a:solidFill>
                <a:latin typeface="+mn-lt"/>
                <a:ea typeface="Roboto" panose="02000000000000000000" pitchFamily="2" charset="0"/>
                <a:cs typeface="Verdana" panose="020B0604030504040204" pitchFamily="34" charset="0"/>
              </a:defRPr>
            </a:lvl6pPr>
            <a:lvl7pPr marL="0" indent="0" algn="l" defTabSz="457200" rtl="0" eaLnBrk="1" latinLnBrk="0" hangingPunct="1">
              <a:tabLst/>
              <a:defRPr sz="600" b="0" i="0" kern="1200" cap="none" baseline="0">
                <a:solidFill>
                  <a:schemeClr val="tx1"/>
                </a:solidFill>
                <a:latin typeface="+mn-lt"/>
                <a:ea typeface="Roboto" panose="02000000000000000000" pitchFamily="2" charset="0"/>
                <a:cs typeface="Verdana" panose="020B0604030504040204" pitchFamily="34" charset="0"/>
              </a:defRPr>
            </a:lvl7pPr>
            <a:lvl8pPr marL="0" indent="9525" algn="l" defTabSz="457200" rtl="0" eaLnBrk="1" latinLnBrk="0" hangingPunct="1">
              <a:tabLst/>
              <a:defRPr sz="600" b="0" i="0" kern="1200" cap="none" baseline="0">
                <a:solidFill>
                  <a:schemeClr val="tx1"/>
                </a:solidFill>
                <a:latin typeface="+mn-lt"/>
                <a:ea typeface="Roboto" panose="02000000000000000000" pitchFamily="2" charset="0"/>
                <a:cs typeface="Verdana" panose="020B0604030504040204" pitchFamily="34" charset="0"/>
              </a:defRPr>
            </a:lvl8pPr>
            <a:lvl9pPr marL="0" indent="9525" algn="l" defTabSz="457200" rtl="0" eaLnBrk="1" latinLnBrk="0" hangingPunct="1">
              <a:tabLst/>
              <a:defRPr sz="600" b="0" i="0" kern="1200" cap="none" baseline="0">
                <a:solidFill>
                  <a:schemeClr val="tx1"/>
                </a:solidFill>
                <a:latin typeface="+mn-lt"/>
                <a:ea typeface="Roboto" panose="02000000000000000000" pitchFamily="2" charset="0"/>
                <a:cs typeface="Verdana" panose="020B0604030504040204" pitchFamily="34" charset="0"/>
              </a:defRPr>
            </a:lvl9pPr>
          </a:lstStyle>
          <a:p>
            <a:pPr lvl="6"/>
            <a:r>
              <a:rPr lang="en-US"/>
              <a:t>Path</a:t>
            </a:r>
          </a:p>
        </p:txBody>
      </p:sp>
      <p:sp>
        <p:nvSpPr>
          <p:cNvPr id="4" name="Watermark" hidden="1">
            <a:extLst>
              <a:ext uri="{FF2B5EF4-FFF2-40B4-BE49-F238E27FC236}">
                <a16:creationId xmlns:a16="http://schemas.microsoft.com/office/drawing/2014/main" id="{70D6D76E-E600-1191-190F-E545C1831DB0}"/>
              </a:ext>
            </a:extLst>
          </p:cNvPr>
          <p:cNvSpPr/>
          <p:nvPr userDrawn="1">
            <p:custDataLst>
              <p:tags r:id="rId44"/>
            </p:custDataLst>
          </p:nvPr>
        </p:nvSpPr>
        <p:spPr bwMode="auto">
          <a:xfrm rot="19671443">
            <a:off x="2648365" y="1957824"/>
            <a:ext cx="6895269" cy="2942351"/>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GB" sz="12000" b="0" i="0">
                <a:solidFill>
                  <a:schemeClr val="bg1">
                    <a:lumMod val="85000"/>
                  </a:schemeClr>
                </a:solidFill>
                <a:latin typeface="+mn-lt"/>
                <a:ea typeface="Roboto" panose="02000000000000000000" pitchFamily="2" charset="0"/>
                <a:cs typeface="Roboto" panose="02000000000000000000" pitchFamily="2" charset="0"/>
              </a:rPr>
              <a:t>asdf</a:t>
            </a:r>
          </a:p>
        </p:txBody>
      </p:sp>
    </p:spTree>
    <p:extLst>
      <p:ext uri="{BB962C8B-B14F-4D97-AF65-F5344CB8AC3E}">
        <p14:creationId xmlns:p14="http://schemas.microsoft.com/office/powerpoint/2010/main" val="172771477"/>
      </p:ext>
    </p:extLst>
  </p:cSld>
  <p:clrMap bg1="lt1" tx1="dk1" bg2="lt2" tx2="dk2" accent1="accent1" accent2="accent2" accent3="accent3" accent4="accent4" accent5="accent5" accent6="accent6" hlink="hlink" folHlink="folHlink"/>
  <p:sldLayoutIdLst>
    <p:sldLayoutId id="2147483874" r:id="rId1"/>
    <p:sldLayoutId id="2147483883" r:id="rId2"/>
    <p:sldLayoutId id="2147483869" r:id="rId3"/>
    <p:sldLayoutId id="2147483882" r:id="rId4"/>
    <p:sldLayoutId id="2147483859" r:id="rId5"/>
    <p:sldLayoutId id="2147483879" r:id="rId6"/>
    <p:sldLayoutId id="2147483861" r:id="rId7"/>
    <p:sldLayoutId id="2147483760" r:id="rId8"/>
    <p:sldLayoutId id="2147483880" r:id="rId9"/>
    <p:sldLayoutId id="2147483881" r:id="rId10"/>
    <p:sldLayoutId id="2147483756" r:id="rId11"/>
    <p:sldLayoutId id="2147483856" r:id="rId12"/>
    <p:sldLayoutId id="2147483885" r:id="rId13"/>
    <p:sldLayoutId id="2147483886" r:id="rId14"/>
    <p:sldLayoutId id="2147483817" r:id="rId15"/>
    <p:sldLayoutId id="2147483872" r:id="rId16"/>
    <p:sldLayoutId id="2147483878" r:id="rId17"/>
    <p:sldLayoutId id="2147483870" r:id="rId18"/>
    <p:sldLayoutId id="2147483875" r:id="rId19"/>
    <p:sldLayoutId id="2147483871" r:id="rId20"/>
    <p:sldLayoutId id="2147483786" r:id="rId21"/>
    <p:sldLayoutId id="2147483816" r:id="rId22"/>
    <p:sldLayoutId id="2147483851" r:id="rId23"/>
    <p:sldLayoutId id="2147483877" r:id="rId24"/>
    <p:sldLayoutId id="2147483864" r:id="rId25"/>
    <p:sldLayoutId id="2147483858" r:id="rId26"/>
    <p:sldLayoutId id="2147483850" r:id="rId27"/>
    <p:sldLayoutId id="2147483849" r:id="rId28"/>
    <p:sldLayoutId id="2147483865" r:id="rId29"/>
    <p:sldLayoutId id="2147483746" r:id="rId30"/>
    <p:sldLayoutId id="2147483854" r:id="rId31"/>
    <p:sldLayoutId id="2147483855" r:id="rId32"/>
    <p:sldLayoutId id="2147483857" r:id="rId33"/>
    <p:sldLayoutId id="2147483747" r:id="rId34"/>
    <p:sldLayoutId id="2147483809" r:id="rId35"/>
    <p:sldLayoutId id="2147483818" r:id="rId36"/>
    <p:sldLayoutId id="2147483801" r:id="rId37"/>
    <p:sldLayoutId id="2147483708" r:id="rId38"/>
    <p:sldLayoutId id="2147483813" r:id="rId39"/>
    <p:sldLayoutId id="2147483876" r:id="rId40"/>
    <p:sldLayoutId id="2147483884" r:id="rId41"/>
    <p:sldLayoutId id="2147483887" r:id="rId42"/>
  </p:sldLayoutIdLst>
  <p:hf hdr="0" dt="0"/>
  <p:txStyles>
    <p:titleStyle>
      <a:lvl1pPr algn="l" defTabSz="914400" rtl="0" eaLnBrk="1" latinLnBrk="0" hangingPunct="1">
        <a:lnSpc>
          <a:spcPct val="90000"/>
        </a:lnSpc>
        <a:spcBef>
          <a:spcPct val="0"/>
        </a:spcBef>
        <a:buNone/>
        <a:defRPr sz="3200" b="0" i="0" kern="1200">
          <a:solidFill>
            <a:schemeClr val="tx1"/>
          </a:solidFill>
          <a:latin typeface="+mj-lt"/>
          <a:ea typeface="Roboto Medium" panose="02000000000000000000" pitchFamily="2" charset="0"/>
          <a:cs typeface="Verdana" panose="020B0604030504040204" pitchFamily="34" charset="0"/>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8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169863" indent="-169863" algn="l" defTabSz="292608" rtl="0" eaLnBrk="1" latinLnBrk="0" hangingPunct="1">
        <a:lnSpc>
          <a:spcPct val="100000"/>
        </a:lnSpc>
        <a:spcBef>
          <a:spcPts val="0"/>
        </a:spcBef>
        <a:spcAft>
          <a:spcPts val="800"/>
        </a:spcAft>
        <a:buClr>
          <a:schemeClr val="tx2"/>
        </a:buClr>
        <a:buFont typeface="Arial" panose="020B0604020202020204" pitchFamily="34" charset="0"/>
        <a:buChar char="•"/>
        <a:tabLst/>
        <a:defRPr sz="1600" b="0" i="0" kern="1200">
          <a:solidFill>
            <a:schemeClr val="tx1"/>
          </a:solidFill>
          <a:latin typeface="+mn-lt"/>
          <a:ea typeface="Roboto" panose="02000000000000000000" pitchFamily="2" charset="0"/>
          <a:cs typeface="Times New Roman" panose="02020603050405020304" pitchFamily="18" charset="0"/>
        </a:defRPr>
      </a:lvl3pPr>
      <a:lvl4pPr marL="339725" marR="0" indent="-169863" algn="l" defTabSz="292608" rtl="0" eaLnBrk="1" fontAlgn="auto" latinLnBrk="0" hangingPunct="1">
        <a:lnSpc>
          <a:spcPct val="100000"/>
        </a:lnSpc>
        <a:spcBef>
          <a:spcPts val="0"/>
        </a:spcBef>
        <a:spcAft>
          <a:spcPts val="800"/>
        </a:spcAft>
        <a:buClr>
          <a:schemeClr val="tx2"/>
        </a:buClr>
        <a:buSzPct val="100000"/>
        <a:buFont typeface="System Font Regular"/>
        <a:buChar char="–"/>
        <a:tabLst/>
        <a:defRPr sz="1600" b="0" i="0" kern="1200">
          <a:solidFill>
            <a:schemeClr val="tx1"/>
          </a:solidFill>
          <a:latin typeface="+mn-lt"/>
          <a:ea typeface="Roboto" panose="02000000000000000000" pitchFamily="2" charset="0"/>
          <a:cs typeface="Times New Roman" panose="02020603050405020304" pitchFamily="18" charset="0"/>
        </a:defRPr>
      </a:lvl4pPr>
      <a:lvl5pPr marL="517525" indent="-177800" algn="l" defTabSz="292608" rtl="0" eaLnBrk="1" latinLnBrk="0" hangingPunct="1">
        <a:lnSpc>
          <a:spcPct val="100000"/>
        </a:lnSpc>
        <a:spcBef>
          <a:spcPts val="0"/>
        </a:spcBef>
        <a:spcAft>
          <a:spcPts val="800"/>
        </a:spcAft>
        <a:buClr>
          <a:schemeClr val="tx2"/>
        </a:buClr>
        <a:buSzPct val="100000"/>
        <a:buFont typeface="Arial" panose="020B0604020202020204" pitchFamily="34" charset="0"/>
        <a:buChar char="•"/>
        <a:tabLst/>
        <a:defRPr sz="16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08" userDrawn="1">
          <p15:clr>
            <a:srgbClr val="F26B43"/>
          </p15:clr>
        </p15:guide>
        <p15:guide id="3" pos="288" userDrawn="1">
          <p15:clr>
            <a:srgbClr val="F26B43"/>
          </p15:clr>
        </p15:guide>
        <p15:guide id="10" pos="3840" userDrawn="1">
          <p15:clr>
            <a:srgbClr val="F26B43"/>
          </p15:clr>
        </p15:guide>
        <p15:guide id="12" pos="3912" userDrawn="1">
          <p15:clr>
            <a:srgbClr val="F26B43"/>
          </p15:clr>
        </p15:guide>
        <p15:guide id="13" pos="7389" userDrawn="1">
          <p15:clr>
            <a:srgbClr val="F26B43"/>
          </p15:clr>
        </p15:guide>
        <p15:guide id="15" pos="4976" userDrawn="1">
          <p15:clr>
            <a:srgbClr val="F26B43"/>
          </p15:clr>
        </p15:guide>
        <p15:guide id="16" pos="5118" userDrawn="1">
          <p15:clr>
            <a:srgbClr val="F26B43"/>
          </p15:clr>
        </p15:guide>
        <p15:guide id="23" orient="horz" pos="4200" userDrawn="1">
          <p15:clr>
            <a:srgbClr val="F26B43"/>
          </p15:clr>
        </p15:guide>
        <p15:guide id="31" orient="horz" pos="3785" userDrawn="1">
          <p15:clr>
            <a:srgbClr val="F26B43"/>
          </p15:clr>
        </p15:guide>
        <p15:guide id="32" orient="horz" pos="3936" userDrawn="1">
          <p15:clr>
            <a:srgbClr val="F26B43"/>
          </p15:clr>
        </p15:guide>
        <p15:guide id="37" pos="2560" userDrawn="1">
          <p15:clr>
            <a:srgbClr val="F26B43"/>
          </p15:clr>
        </p15:guide>
        <p15:guide id="40" pos="3768" userDrawn="1">
          <p15:clr>
            <a:srgbClr val="F26B43"/>
          </p15:clr>
        </p15:guide>
        <p15:guide id="48" orient="horz" pos="1152" userDrawn="1">
          <p15:clr>
            <a:srgbClr val="F26B43"/>
          </p15:clr>
        </p15:guide>
        <p15:guide id="49" orient="horz" pos="783" userDrawn="1">
          <p15:clr>
            <a:srgbClr val="F26B43"/>
          </p15:clr>
        </p15:guide>
        <p15:guide id="51"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32.jpe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2.svg"/><Relationship Id="rId11" Type="http://schemas.openxmlformats.org/officeDocument/2006/relationships/image" Target="../media/image1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9.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6B9A75B-D7E2-72F8-5925-38DA66D9A4F0}"/>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15097" r="7085"/>
          <a:stretch/>
        </p:blipFill>
        <p:spPr>
          <a:xfrm>
            <a:off x="1363508" y="465292"/>
            <a:ext cx="10360152" cy="4910328"/>
          </a:xfrm>
        </p:spPr>
      </p:pic>
      <p:sp>
        <p:nvSpPr>
          <p:cNvPr id="3" name="Footer Placeholder 2">
            <a:extLst>
              <a:ext uri="{FF2B5EF4-FFF2-40B4-BE49-F238E27FC236}">
                <a16:creationId xmlns:a16="http://schemas.microsoft.com/office/drawing/2014/main" id="{51AF6715-06CA-DEB3-602E-3BA2E3242387}"/>
              </a:ext>
            </a:extLst>
          </p:cNvPr>
          <p:cNvSpPr>
            <a:spLocks noGrp="1"/>
          </p:cNvSpPr>
          <p:nvPr>
            <p:ph type="ftr" sz="quarter" idx="10"/>
          </p:nvPr>
        </p:nvSpPr>
        <p:spPr/>
        <p:txBody>
          <a:bodyPr/>
          <a:lstStyle/>
          <a:p>
            <a:pPr lvl="6"/>
            <a:r>
              <a:rPr lang="en-US"/>
              <a:t>© 2024 WTW. Proprietary and confidential. For WTW and WTW client use only.</a:t>
            </a:r>
          </a:p>
        </p:txBody>
      </p:sp>
      <p:sp>
        <p:nvSpPr>
          <p:cNvPr id="30" name="Text Placeholder 29">
            <a:extLst>
              <a:ext uri="{FF2B5EF4-FFF2-40B4-BE49-F238E27FC236}">
                <a16:creationId xmlns:a16="http://schemas.microsoft.com/office/drawing/2014/main" id="{79DB0F00-E155-96DC-491B-BC5006C033D4}"/>
              </a:ext>
            </a:extLst>
          </p:cNvPr>
          <p:cNvSpPr>
            <a:spLocks noGrp="1"/>
          </p:cNvSpPr>
          <p:nvPr>
            <p:ph type="body" sz="quarter" idx="16"/>
          </p:nvPr>
        </p:nvSpPr>
        <p:spPr/>
        <p:txBody>
          <a:bodyPr/>
          <a:lstStyle/>
          <a:p>
            <a:r>
              <a:rPr lang="en-US"/>
              <a:t>March 2024</a:t>
            </a:r>
          </a:p>
        </p:txBody>
      </p:sp>
      <p:sp>
        <p:nvSpPr>
          <p:cNvPr id="4" name="Title 3">
            <a:extLst>
              <a:ext uri="{FF2B5EF4-FFF2-40B4-BE49-F238E27FC236}">
                <a16:creationId xmlns:a16="http://schemas.microsoft.com/office/drawing/2014/main" id="{5097C9E4-9F7F-DFDE-6DFE-6E694B451807}"/>
              </a:ext>
            </a:extLst>
          </p:cNvPr>
          <p:cNvSpPr>
            <a:spLocks noGrp="1"/>
          </p:cNvSpPr>
          <p:nvPr>
            <p:ph type="title"/>
          </p:nvPr>
        </p:nvSpPr>
        <p:spPr>
          <a:xfrm>
            <a:off x="457198" y="1999046"/>
            <a:ext cx="5638802" cy="732390"/>
          </a:xfrm>
        </p:spPr>
        <p:txBody>
          <a:bodyPr anchor="t"/>
          <a:lstStyle/>
          <a:p>
            <a:r>
              <a:rPr lang="en-US" sz="3600"/>
              <a:t>Let’s talk drugs – An update on Medicare Part D</a:t>
            </a:r>
          </a:p>
        </p:txBody>
      </p:sp>
      <p:sp>
        <p:nvSpPr>
          <p:cNvPr id="6" name="Text Placeholder 5">
            <a:extLst>
              <a:ext uri="{FF2B5EF4-FFF2-40B4-BE49-F238E27FC236}">
                <a16:creationId xmlns:a16="http://schemas.microsoft.com/office/drawing/2014/main" id="{8BA61F92-1207-8D71-F01B-33925BD8B9E3}"/>
              </a:ext>
            </a:extLst>
          </p:cNvPr>
          <p:cNvSpPr>
            <a:spLocks noGrp="1"/>
          </p:cNvSpPr>
          <p:nvPr>
            <p:ph type="body" sz="quarter" idx="15"/>
          </p:nvPr>
        </p:nvSpPr>
        <p:spPr>
          <a:xfrm>
            <a:off x="457198" y="3046964"/>
            <a:ext cx="5166360" cy="452106"/>
          </a:xfrm>
        </p:spPr>
        <p:txBody>
          <a:bodyPr/>
          <a:lstStyle/>
          <a:p>
            <a:r>
              <a:rPr lang="en-US"/>
              <a:t>Jenny Morgan, Director</a:t>
            </a:r>
          </a:p>
          <a:p>
            <a:r>
              <a:rPr lang="en-US"/>
              <a:t>Ryan Ruska, Associate Director</a:t>
            </a:r>
          </a:p>
        </p:txBody>
      </p:sp>
      <p:sp>
        <p:nvSpPr>
          <p:cNvPr id="18" name="Text Placeholder 17">
            <a:extLst>
              <a:ext uri="{FF2B5EF4-FFF2-40B4-BE49-F238E27FC236}">
                <a16:creationId xmlns:a16="http://schemas.microsoft.com/office/drawing/2014/main" id="{470E9D24-EF00-E859-66F8-D4BB102FFADC}"/>
              </a:ext>
            </a:extLst>
          </p:cNvPr>
          <p:cNvSpPr>
            <a:spLocks noGrp="1"/>
          </p:cNvSpPr>
          <p:nvPr>
            <p:ph type="body" sz="quarter" idx="17"/>
          </p:nvPr>
        </p:nvSpPr>
        <p:spPr/>
        <p:txBody>
          <a:bodyPr/>
          <a:lstStyle/>
          <a:p>
            <a:r>
              <a:rPr lang="en-US"/>
              <a:t>Via Benefits by WTW</a:t>
            </a:r>
            <a:br>
              <a:rPr lang="en-US"/>
            </a:br>
            <a:r>
              <a:rPr lang="en-US"/>
              <a:t>Individual Marketplace Retiree Healthcare Strategy</a:t>
            </a:r>
          </a:p>
        </p:txBody>
      </p:sp>
      <p:grpSp>
        <p:nvGrpSpPr>
          <p:cNvPr id="19" name="Group 18">
            <a:extLst>
              <a:ext uri="{FF2B5EF4-FFF2-40B4-BE49-F238E27FC236}">
                <a16:creationId xmlns:a16="http://schemas.microsoft.com/office/drawing/2014/main" id="{22475E43-970D-0C85-923B-33F00BD6D34F}"/>
              </a:ext>
            </a:extLst>
          </p:cNvPr>
          <p:cNvGrpSpPr/>
          <p:nvPr/>
        </p:nvGrpSpPr>
        <p:grpSpPr>
          <a:xfrm>
            <a:off x="9111342" y="786669"/>
            <a:ext cx="2221513" cy="1316073"/>
            <a:chOff x="6415057" y="3823784"/>
            <a:chExt cx="1608542" cy="952936"/>
          </a:xfrm>
          <a:solidFill>
            <a:schemeClr val="bg1"/>
          </a:solidFill>
        </p:grpSpPr>
        <p:sp>
          <p:nvSpPr>
            <p:cNvPr id="7" name="Freeform: Shape 6">
              <a:extLst>
                <a:ext uri="{FF2B5EF4-FFF2-40B4-BE49-F238E27FC236}">
                  <a16:creationId xmlns:a16="http://schemas.microsoft.com/office/drawing/2014/main" id="{1AA90037-A7AD-BD65-5173-270572905E1D}"/>
                </a:ext>
              </a:extLst>
            </p:cNvPr>
            <p:cNvSpPr/>
            <p:nvPr/>
          </p:nvSpPr>
          <p:spPr>
            <a:xfrm>
              <a:off x="7668747" y="4073187"/>
              <a:ext cx="280706" cy="420397"/>
            </a:xfrm>
            <a:custGeom>
              <a:avLst/>
              <a:gdLst>
                <a:gd name="connsiteX0" fmla="*/ 91 w 280706"/>
                <a:gd name="connsiteY0" fmla="*/ 18 h 420397"/>
                <a:gd name="connsiteX1" fmla="*/ 0 w 280706"/>
                <a:gd name="connsiteY1" fmla="*/ 18 h 420397"/>
                <a:gd name="connsiteX2" fmla="*/ 36 w 280706"/>
                <a:gd name="connsiteY2" fmla="*/ 107302 h 420397"/>
                <a:gd name="connsiteX3" fmla="*/ 173314 w 280706"/>
                <a:gd name="connsiteY3" fmla="*/ 280616 h 420397"/>
                <a:gd name="connsiteX4" fmla="*/ 150331 w 280706"/>
                <a:gd name="connsiteY4" fmla="*/ 366928 h 420397"/>
                <a:gd name="connsiteX5" fmla="*/ 243405 w 280706"/>
                <a:gd name="connsiteY5" fmla="*/ 420398 h 420397"/>
                <a:gd name="connsiteX6" fmla="*/ 280707 w 280706"/>
                <a:gd name="connsiteY6" fmla="*/ 280598 h 420397"/>
                <a:gd name="connsiteX7" fmla="*/ 109 w 280706"/>
                <a:gd name="connsiteY7" fmla="*/ 0 h 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06" h="420397">
                  <a:moveTo>
                    <a:pt x="91" y="18"/>
                  </a:moveTo>
                  <a:lnTo>
                    <a:pt x="0" y="18"/>
                  </a:lnTo>
                  <a:lnTo>
                    <a:pt x="36" y="107302"/>
                  </a:lnTo>
                  <a:cubicBezTo>
                    <a:pt x="95738" y="107320"/>
                    <a:pt x="173314" y="184914"/>
                    <a:pt x="173314" y="280616"/>
                  </a:cubicBezTo>
                  <a:cubicBezTo>
                    <a:pt x="173314" y="312045"/>
                    <a:pt x="164940" y="341517"/>
                    <a:pt x="150331" y="366928"/>
                  </a:cubicBezTo>
                  <a:lnTo>
                    <a:pt x="243405" y="420398"/>
                  </a:lnTo>
                  <a:cubicBezTo>
                    <a:pt x="267838" y="377858"/>
                    <a:pt x="280707" y="329663"/>
                    <a:pt x="280707" y="280598"/>
                  </a:cubicBezTo>
                  <a:cubicBezTo>
                    <a:pt x="280707" y="126659"/>
                    <a:pt x="154047" y="0"/>
                    <a:pt x="109" y="0"/>
                  </a:cubicBezTo>
                  <a:close/>
                </a:path>
              </a:pathLst>
            </a:custGeom>
            <a:grp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E772260-2AAE-7C23-3DBA-C5622D95F419}"/>
                </a:ext>
              </a:extLst>
            </p:cNvPr>
            <p:cNvSpPr/>
            <p:nvPr/>
          </p:nvSpPr>
          <p:spPr>
            <a:xfrm rot="2760001">
              <a:off x="7904880" y="4046780"/>
              <a:ext cx="94450" cy="52998"/>
            </a:xfrm>
            <a:custGeom>
              <a:avLst/>
              <a:gdLst>
                <a:gd name="connsiteX0" fmla="*/ 0 w 94450"/>
                <a:gd name="connsiteY0" fmla="*/ 0 h 52998"/>
                <a:gd name="connsiteX1" fmla="*/ 94451 w 94450"/>
                <a:gd name="connsiteY1" fmla="*/ 0 h 52998"/>
                <a:gd name="connsiteX2" fmla="*/ 94451 w 94450"/>
                <a:gd name="connsiteY2" fmla="*/ 52998 h 52998"/>
                <a:gd name="connsiteX3" fmla="*/ 0 w 94450"/>
                <a:gd name="connsiteY3" fmla="*/ 52998 h 52998"/>
              </a:gdLst>
              <a:ahLst/>
              <a:cxnLst>
                <a:cxn ang="0">
                  <a:pos x="connsiteX0" y="connsiteY0"/>
                </a:cxn>
                <a:cxn ang="0">
                  <a:pos x="connsiteX1" y="connsiteY1"/>
                </a:cxn>
                <a:cxn ang="0">
                  <a:pos x="connsiteX2" y="connsiteY2"/>
                </a:cxn>
                <a:cxn ang="0">
                  <a:pos x="connsiteX3" y="connsiteY3"/>
                </a:cxn>
              </a:cxnLst>
              <a:rect l="l" t="t" r="r" b="b"/>
              <a:pathLst>
                <a:path w="94450" h="52998">
                  <a:moveTo>
                    <a:pt x="0" y="0"/>
                  </a:moveTo>
                  <a:lnTo>
                    <a:pt x="94451" y="0"/>
                  </a:lnTo>
                  <a:lnTo>
                    <a:pt x="94451" y="52998"/>
                  </a:lnTo>
                  <a:lnTo>
                    <a:pt x="0" y="52998"/>
                  </a:lnTo>
                  <a:close/>
                </a:path>
              </a:pathLst>
            </a:custGeom>
            <a:grp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23CADC9-053E-3F19-3E45-C24A320778A0}"/>
                </a:ext>
              </a:extLst>
            </p:cNvPr>
            <p:cNvSpPr/>
            <p:nvPr/>
          </p:nvSpPr>
          <p:spPr>
            <a:xfrm>
              <a:off x="7570218" y="3823784"/>
              <a:ext cx="178787" cy="178787"/>
            </a:xfrm>
            <a:custGeom>
              <a:avLst/>
              <a:gdLst>
                <a:gd name="connsiteX0" fmla="*/ 89394 w 178787"/>
                <a:gd name="connsiteY0" fmla="*/ 178788 h 178787"/>
                <a:gd name="connsiteX1" fmla="*/ 0 w 178787"/>
                <a:gd name="connsiteY1" fmla="*/ 89394 h 178787"/>
                <a:gd name="connsiteX2" fmla="*/ 89394 w 178787"/>
                <a:gd name="connsiteY2" fmla="*/ 0 h 178787"/>
                <a:gd name="connsiteX3" fmla="*/ 178788 w 178787"/>
                <a:gd name="connsiteY3" fmla="*/ 89394 h 178787"/>
                <a:gd name="connsiteX4" fmla="*/ 89394 w 178787"/>
                <a:gd name="connsiteY4" fmla="*/ 178788 h 178787"/>
                <a:gd name="connsiteX5" fmla="*/ 89394 w 178787"/>
                <a:gd name="connsiteY5" fmla="*/ 27188 h 178787"/>
                <a:gd name="connsiteX6" fmla="*/ 27188 w 178787"/>
                <a:gd name="connsiteY6" fmla="*/ 89394 h 178787"/>
                <a:gd name="connsiteX7" fmla="*/ 89394 w 178787"/>
                <a:gd name="connsiteY7" fmla="*/ 151600 h 178787"/>
                <a:gd name="connsiteX8" fmla="*/ 151600 w 178787"/>
                <a:gd name="connsiteY8" fmla="*/ 89394 h 178787"/>
                <a:gd name="connsiteX9" fmla="*/ 89394 w 178787"/>
                <a:gd name="connsiteY9" fmla="*/ 27188 h 17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787" h="178787">
                  <a:moveTo>
                    <a:pt x="89394" y="178788"/>
                  </a:moveTo>
                  <a:cubicBezTo>
                    <a:pt x="40093" y="178788"/>
                    <a:pt x="0" y="138695"/>
                    <a:pt x="0" y="89394"/>
                  </a:cubicBezTo>
                  <a:cubicBezTo>
                    <a:pt x="0" y="40093"/>
                    <a:pt x="40093" y="0"/>
                    <a:pt x="89394" y="0"/>
                  </a:cubicBezTo>
                  <a:cubicBezTo>
                    <a:pt x="138695" y="0"/>
                    <a:pt x="178788" y="40093"/>
                    <a:pt x="178788" y="89394"/>
                  </a:cubicBezTo>
                  <a:cubicBezTo>
                    <a:pt x="178788" y="138695"/>
                    <a:pt x="138695" y="178788"/>
                    <a:pt x="89394" y="178788"/>
                  </a:cubicBezTo>
                  <a:close/>
                  <a:moveTo>
                    <a:pt x="89394" y="27188"/>
                  </a:moveTo>
                  <a:cubicBezTo>
                    <a:pt x="55083" y="27188"/>
                    <a:pt x="27188" y="55101"/>
                    <a:pt x="27188" y="89394"/>
                  </a:cubicBezTo>
                  <a:cubicBezTo>
                    <a:pt x="27188" y="123687"/>
                    <a:pt x="55101" y="151600"/>
                    <a:pt x="89394" y="151600"/>
                  </a:cubicBezTo>
                  <a:cubicBezTo>
                    <a:pt x="123687" y="151600"/>
                    <a:pt x="151600" y="123687"/>
                    <a:pt x="151600" y="89394"/>
                  </a:cubicBezTo>
                  <a:cubicBezTo>
                    <a:pt x="151600" y="55101"/>
                    <a:pt x="123687" y="27188"/>
                    <a:pt x="89394" y="27188"/>
                  </a:cubicBezTo>
                  <a:close/>
                </a:path>
              </a:pathLst>
            </a:custGeom>
            <a:grp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FDF8A01-3D03-66B7-A7EA-F64F71D5511C}"/>
                </a:ext>
              </a:extLst>
            </p:cNvPr>
            <p:cNvSpPr/>
            <p:nvPr/>
          </p:nvSpPr>
          <p:spPr>
            <a:xfrm>
              <a:off x="7341658" y="3960883"/>
              <a:ext cx="681941" cy="759956"/>
            </a:xfrm>
            <a:custGeom>
              <a:avLst/>
              <a:gdLst>
                <a:gd name="connsiteX0" fmla="*/ 652330 w 681941"/>
                <a:gd name="connsiteY0" fmla="*/ 252848 h 759956"/>
                <a:gd name="connsiteX1" fmla="*/ 372131 w 681941"/>
                <a:gd name="connsiteY1" fmla="*/ 36359 h 759956"/>
                <a:gd name="connsiteX2" fmla="*/ 372131 w 681941"/>
                <a:gd name="connsiteY2" fmla="*/ 0 h 759956"/>
                <a:gd name="connsiteX3" fmla="*/ 263759 w 681941"/>
                <a:gd name="connsiteY3" fmla="*/ 0 h 759956"/>
                <a:gd name="connsiteX4" fmla="*/ 263759 w 681941"/>
                <a:gd name="connsiteY4" fmla="*/ 36794 h 759956"/>
                <a:gd name="connsiteX5" fmla="*/ 174637 w 681941"/>
                <a:gd name="connsiteY5" fmla="*/ 61771 h 759956"/>
                <a:gd name="connsiteX6" fmla="*/ 0 w 681941"/>
                <a:gd name="connsiteY6" fmla="*/ 219733 h 759956"/>
                <a:gd name="connsiteX7" fmla="*/ 43881 w 681941"/>
                <a:gd name="connsiteY7" fmla="*/ 219733 h 759956"/>
                <a:gd name="connsiteX8" fmla="*/ 189573 w 681941"/>
                <a:gd name="connsiteY8" fmla="*/ 96590 h 759956"/>
                <a:gd name="connsiteX9" fmla="*/ 317773 w 681941"/>
                <a:gd name="connsiteY9" fmla="*/ 70145 h 759956"/>
                <a:gd name="connsiteX10" fmla="*/ 617493 w 681941"/>
                <a:gd name="connsiteY10" fmla="*/ 267783 h 759956"/>
                <a:gd name="connsiteX11" fmla="*/ 446299 w 681941"/>
                <a:gd name="connsiteY11" fmla="*/ 695703 h 759956"/>
                <a:gd name="connsiteX12" fmla="*/ 321108 w 681941"/>
                <a:gd name="connsiteY12" fmla="*/ 722111 h 759956"/>
                <a:gd name="connsiteX13" fmla="*/ 321108 w 681941"/>
                <a:gd name="connsiteY13" fmla="*/ 759957 h 759956"/>
                <a:gd name="connsiteX14" fmla="*/ 461253 w 681941"/>
                <a:gd name="connsiteY14" fmla="*/ 730485 h 759956"/>
                <a:gd name="connsiteX15" fmla="*/ 655719 w 681941"/>
                <a:gd name="connsiteY15" fmla="*/ 531270 h 759956"/>
                <a:gd name="connsiteX16" fmla="*/ 652348 w 681941"/>
                <a:gd name="connsiteY16" fmla="*/ 252830 h 7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941" h="759956">
                  <a:moveTo>
                    <a:pt x="652330" y="252848"/>
                  </a:moveTo>
                  <a:cubicBezTo>
                    <a:pt x="602141" y="135777"/>
                    <a:pt x="495528" y="54883"/>
                    <a:pt x="372131" y="36359"/>
                  </a:cubicBezTo>
                  <a:lnTo>
                    <a:pt x="372131" y="0"/>
                  </a:lnTo>
                  <a:lnTo>
                    <a:pt x="263759" y="0"/>
                  </a:lnTo>
                  <a:lnTo>
                    <a:pt x="263759" y="36794"/>
                  </a:lnTo>
                  <a:cubicBezTo>
                    <a:pt x="233309" y="41398"/>
                    <a:pt x="203438" y="49446"/>
                    <a:pt x="174637" y="61771"/>
                  </a:cubicBezTo>
                  <a:cubicBezTo>
                    <a:pt x="97587" y="94813"/>
                    <a:pt x="37773" y="151491"/>
                    <a:pt x="0" y="219733"/>
                  </a:cubicBezTo>
                  <a:lnTo>
                    <a:pt x="43881" y="219733"/>
                  </a:lnTo>
                  <a:cubicBezTo>
                    <a:pt x="77848" y="166843"/>
                    <a:pt x="127457" y="123216"/>
                    <a:pt x="189573" y="96590"/>
                  </a:cubicBezTo>
                  <a:cubicBezTo>
                    <a:pt x="231442" y="78646"/>
                    <a:pt x="274961" y="70145"/>
                    <a:pt x="317773" y="70145"/>
                  </a:cubicBezTo>
                  <a:cubicBezTo>
                    <a:pt x="444251" y="70145"/>
                    <a:pt x="564549" y="144187"/>
                    <a:pt x="617493" y="267783"/>
                  </a:cubicBezTo>
                  <a:cubicBezTo>
                    <a:pt x="688417" y="433249"/>
                    <a:pt x="611747" y="624815"/>
                    <a:pt x="446299" y="695703"/>
                  </a:cubicBezTo>
                  <a:cubicBezTo>
                    <a:pt x="405409" y="713230"/>
                    <a:pt x="362941" y="721713"/>
                    <a:pt x="321108" y="722111"/>
                  </a:cubicBezTo>
                  <a:lnTo>
                    <a:pt x="321108" y="759957"/>
                  </a:lnTo>
                  <a:cubicBezTo>
                    <a:pt x="369394" y="759558"/>
                    <a:pt x="416538" y="749680"/>
                    <a:pt x="461253" y="730485"/>
                  </a:cubicBezTo>
                  <a:cubicBezTo>
                    <a:pt x="550520" y="692223"/>
                    <a:pt x="619613" y="621480"/>
                    <a:pt x="655719" y="531270"/>
                  </a:cubicBezTo>
                  <a:cubicBezTo>
                    <a:pt x="691825" y="441061"/>
                    <a:pt x="690592" y="342169"/>
                    <a:pt x="652348" y="252830"/>
                  </a:cubicBezTo>
                  <a:close/>
                </a:path>
              </a:pathLst>
            </a:custGeom>
            <a:grp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9C1397-396C-ECDE-47B2-5D1F847803AD}"/>
                </a:ext>
              </a:extLst>
            </p:cNvPr>
            <p:cNvSpPr/>
            <p:nvPr/>
          </p:nvSpPr>
          <p:spPr>
            <a:xfrm>
              <a:off x="6415057" y="3910422"/>
              <a:ext cx="208114" cy="271045"/>
            </a:xfrm>
            <a:custGeom>
              <a:avLst/>
              <a:gdLst>
                <a:gd name="connsiteX0" fmla="*/ 73172 w 208114"/>
                <a:gd name="connsiteY0" fmla="*/ 47760 h 271045"/>
                <a:gd name="connsiteX1" fmla="*/ 0 w 208114"/>
                <a:gd name="connsiteY1" fmla="*/ 47760 h 271045"/>
                <a:gd name="connsiteX2" fmla="*/ 0 w 208114"/>
                <a:gd name="connsiteY2" fmla="*/ 0 h 271045"/>
                <a:gd name="connsiteX3" fmla="*/ 208115 w 208114"/>
                <a:gd name="connsiteY3" fmla="*/ 0 h 271045"/>
                <a:gd name="connsiteX4" fmla="*/ 208115 w 208114"/>
                <a:gd name="connsiteY4" fmla="*/ 47760 h 271045"/>
                <a:gd name="connsiteX5" fmla="*/ 134943 w 208114"/>
                <a:gd name="connsiteY5" fmla="*/ 47760 h 271045"/>
                <a:gd name="connsiteX6" fmla="*/ 134943 w 208114"/>
                <a:gd name="connsiteY6" fmla="*/ 271046 h 271045"/>
                <a:gd name="connsiteX7" fmla="*/ 73154 w 208114"/>
                <a:gd name="connsiteY7" fmla="*/ 271046 h 271045"/>
                <a:gd name="connsiteX8" fmla="*/ 73154 w 208114"/>
                <a:gd name="connsiteY8" fmla="*/ 47760 h 2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114" h="271045">
                  <a:moveTo>
                    <a:pt x="73172" y="47760"/>
                  </a:moveTo>
                  <a:lnTo>
                    <a:pt x="0" y="47760"/>
                  </a:lnTo>
                  <a:lnTo>
                    <a:pt x="0" y="0"/>
                  </a:lnTo>
                  <a:lnTo>
                    <a:pt x="208115" y="0"/>
                  </a:lnTo>
                  <a:lnTo>
                    <a:pt x="208115" y="47760"/>
                  </a:lnTo>
                  <a:lnTo>
                    <a:pt x="134943" y="47760"/>
                  </a:lnTo>
                  <a:lnTo>
                    <a:pt x="134943" y="271046"/>
                  </a:lnTo>
                  <a:lnTo>
                    <a:pt x="73154" y="271046"/>
                  </a:lnTo>
                  <a:lnTo>
                    <a:pt x="73154" y="47760"/>
                  </a:lnTo>
                  <a:close/>
                </a:path>
              </a:pathLst>
            </a:custGeom>
            <a:grp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E3626B1-1B59-2CDE-0412-06EFD4441444}"/>
                </a:ext>
              </a:extLst>
            </p:cNvPr>
            <p:cNvSpPr/>
            <p:nvPr/>
          </p:nvSpPr>
          <p:spPr>
            <a:xfrm>
              <a:off x="6608562" y="3978646"/>
              <a:ext cx="179694" cy="206990"/>
            </a:xfrm>
            <a:custGeom>
              <a:avLst/>
              <a:gdLst>
                <a:gd name="connsiteX0" fmla="*/ 18 w 179694"/>
                <a:gd name="connsiteY0" fmla="*/ 147848 h 206990"/>
                <a:gd name="connsiteX1" fmla="*/ 103133 w 179694"/>
                <a:gd name="connsiteY1" fmla="*/ 84156 h 206990"/>
                <a:gd name="connsiteX2" fmla="*/ 125500 w 179694"/>
                <a:gd name="connsiteY2" fmla="*/ 84156 h 206990"/>
                <a:gd name="connsiteX3" fmla="*/ 125500 w 179694"/>
                <a:gd name="connsiteY3" fmla="*/ 76199 h 206990"/>
                <a:gd name="connsiteX4" fmla="*/ 93273 w 179694"/>
                <a:gd name="connsiteY4" fmla="*/ 39803 h 206990"/>
                <a:gd name="connsiteX5" fmla="*/ 59523 w 179694"/>
                <a:gd name="connsiteY5" fmla="*/ 67861 h 206990"/>
                <a:gd name="connsiteX6" fmla="*/ 7594 w 179694"/>
                <a:gd name="connsiteY6" fmla="*/ 67861 h 206990"/>
                <a:gd name="connsiteX7" fmla="*/ 96680 w 179694"/>
                <a:gd name="connsiteY7" fmla="*/ 0 h 206990"/>
                <a:gd name="connsiteX8" fmla="*/ 179694 w 179694"/>
                <a:gd name="connsiteY8" fmla="*/ 73552 h 206990"/>
                <a:gd name="connsiteX9" fmla="*/ 179694 w 179694"/>
                <a:gd name="connsiteY9" fmla="*/ 202822 h 206990"/>
                <a:gd name="connsiteX10" fmla="*/ 126243 w 179694"/>
                <a:gd name="connsiteY10" fmla="*/ 202822 h 206990"/>
                <a:gd name="connsiteX11" fmla="*/ 126243 w 179694"/>
                <a:gd name="connsiteY11" fmla="*/ 178933 h 206990"/>
                <a:gd name="connsiteX12" fmla="*/ 66339 w 179694"/>
                <a:gd name="connsiteY12" fmla="*/ 206991 h 206990"/>
                <a:gd name="connsiteX13" fmla="*/ 0 w 179694"/>
                <a:gd name="connsiteY13" fmla="*/ 147848 h 206990"/>
                <a:gd name="connsiteX14" fmla="*/ 125500 w 179694"/>
                <a:gd name="connsiteY14" fmla="*/ 133438 h 206990"/>
                <a:gd name="connsiteX15" fmla="*/ 125500 w 179694"/>
                <a:gd name="connsiteY15" fmla="*/ 116763 h 206990"/>
                <a:gd name="connsiteX16" fmla="*/ 104275 w 179694"/>
                <a:gd name="connsiteY16" fmla="*/ 116763 h 206990"/>
                <a:gd name="connsiteX17" fmla="*/ 53850 w 179694"/>
                <a:gd name="connsiteY17" fmla="*/ 144821 h 206990"/>
                <a:gd name="connsiteX18" fmla="*/ 82651 w 179694"/>
                <a:gd name="connsiteY18" fmla="*/ 168710 h 206990"/>
                <a:gd name="connsiteX19" fmla="*/ 125481 w 179694"/>
                <a:gd name="connsiteY19" fmla="*/ 133456 h 20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9694" h="206990">
                  <a:moveTo>
                    <a:pt x="18" y="147848"/>
                  </a:moveTo>
                  <a:cubicBezTo>
                    <a:pt x="18" y="101592"/>
                    <a:pt x="42468" y="84156"/>
                    <a:pt x="103133" y="84156"/>
                  </a:cubicBezTo>
                  <a:lnTo>
                    <a:pt x="125500" y="84156"/>
                  </a:lnTo>
                  <a:lnTo>
                    <a:pt x="125500" y="76199"/>
                  </a:lnTo>
                  <a:cubicBezTo>
                    <a:pt x="125500" y="52690"/>
                    <a:pt x="118304" y="39803"/>
                    <a:pt x="93273" y="39803"/>
                  </a:cubicBezTo>
                  <a:cubicBezTo>
                    <a:pt x="71667" y="39803"/>
                    <a:pt x="61807" y="50805"/>
                    <a:pt x="59523" y="67861"/>
                  </a:cubicBezTo>
                  <a:lnTo>
                    <a:pt x="7594" y="67861"/>
                  </a:lnTo>
                  <a:cubicBezTo>
                    <a:pt x="11002" y="20844"/>
                    <a:pt x="48159" y="0"/>
                    <a:pt x="96680" y="0"/>
                  </a:cubicBezTo>
                  <a:cubicBezTo>
                    <a:pt x="145202" y="0"/>
                    <a:pt x="179694" y="19720"/>
                    <a:pt x="179694" y="73552"/>
                  </a:cubicBezTo>
                  <a:lnTo>
                    <a:pt x="179694" y="202822"/>
                  </a:lnTo>
                  <a:lnTo>
                    <a:pt x="126243" y="202822"/>
                  </a:lnTo>
                  <a:lnTo>
                    <a:pt x="126243" y="178933"/>
                  </a:lnTo>
                  <a:cubicBezTo>
                    <a:pt x="114878" y="194847"/>
                    <a:pt x="97442" y="206991"/>
                    <a:pt x="66339" y="206991"/>
                  </a:cubicBezTo>
                  <a:cubicBezTo>
                    <a:pt x="30324" y="206991"/>
                    <a:pt x="0" y="189554"/>
                    <a:pt x="0" y="147848"/>
                  </a:cubicBezTo>
                  <a:close/>
                  <a:moveTo>
                    <a:pt x="125500" y="133438"/>
                  </a:moveTo>
                  <a:lnTo>
                    <a:pt x="125500" y="116763"/>
                  </a:lnTo>
                  <a:lnTo>
                    <a:pt x="104275" y="116763"/>
                  </a:lnTo>
                  <a:cubicBezTo>
                    <a:pt x="72429" y="116763"/>
                    <a:pt x="53850" y="123578"/>
                    <a:pt x="53850" y="144821"/>
                  </a:cubicBezTo>
                  <a:cubicBezTo>
                    <a:pt x="53850" y="159231"/>
                    <a:pt x="62569" y="168710"/>
                    <a:pt x="82651" y="168710"/>
                  </a:cubicBezTo>
                  <a:cubicBezTo>
                    <a:pt x="106921" y="168710"/>
                    <a:pt x="125481" y="155442"/>
                    <a:pt x="125481" y="133456"/>
                  </a:cubicBezTo>
                  <a:close/>
                </a:path>
              </a:pathLst>
            </a:custGeom>
            <a:grp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F3EEA9E-7C65-A541-AC6D-FFB2F3A6F733}"/>
                </a:ext>
              </a:extLst>
            </p:cNvPr>
            <p:cNvSpPr/>
            <p:nvPr/>
          </p:nvSpPr>
          <p:spPr>
            <a:xfrm>
              <a:off x="6828368" y="3893366"/>
              <a:ext cx="182739" cy="288119"/>
            </a:xfrm>
            <a:custGeom>
              <a:avLst/>
              <a:gdLst>
                <a:gd name="connsiteX0" fmla="*/ 0 w 182739"/>
                <a:gd name="connsiteY0" fmla="*/ 0 h 288119"/>
                <a:gd name="connsiteX1" fmla="*/ 54974 w 182739"/>
                <a:gd name="connsiteY1" fmla="*/ 0 h 288119"/>
                <a:gd name="connsiteX2" fmla="*/ 54974 w 182739"/>
                <a:gd name="connsiteY2" fmla="*/ 173622 h 288119"/>
                <a:gd name="connsiteX3" fmla="*/ 118666 w 182739"/>
                <a:gd name="connsiteY3" fmla="*/ 89847 h 288119"/>
                <a:gd name="connsiteX4" fmla="*/ 177048 w 182739"/>
                <a:gd name="connsiteY4" fmla="*/ 89847 h 288119"/>
                <a:gd name="connsiteX5" fmla="*/ 105018 w 182739"/>
                <a:gd name="connsiteY5" fmla="*/ 180075 h 288119"/>
                <a:gd name="connsiteX6" fmla="*/ 182739 w 182739"/>
                <a:gd name="connsiteY6" fmla="*/ 288120 h 288119"/>
                <a:gd name="connsiteX7" fmla="*/ 120569 w 182739"/>
                <a:gd name="connsiteY7" fmla="*/ 288120 h 288119"/>
                <a:gd name="connsiteX8" fmla="*/ 54992 w 182739"/>
                <a:gd name="connsiteY8" fmla="*/ 194484 h 288119"/>
                <a:gd name="connsiteX9" fmla="*/ 54992 w 182739"/>
                <a:gd name="connsiteY9" fmla="*/ 288120 h 288119"/>
                <a:gd name="connsiteX10" fmla="*/ 18 w 182739"/>
                <a:gd name="connsiteY10" fmla="*/ 288120 h 288119"/>
                <a:gd name="connsiteX11" fmla="*/ 18 w 182739"/>
                <a:gd name="connsiteY11" fmla="*/ 0 h 2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739" h="288119">
                  <a:moveTo>
                    <a:pt x="0" y="0"/>
                  </a:moveTo>
                  <a:lnTo>
                    <a:pt x="54974" y="0"/>
                  </a:lnTo>
                  <a:lnTo>
                    <a:pt x="54974" y="173622"/>
                  </a:lnTo>
                  <a:lnTo>
                    <a:pt x="118666" y="89847"/>
                  </a:lnTo>
                  <a:lnTo>
                    <a:pt x="177048" y="89847"/>
                  </a:lnTo>
                  <a:lnTo>
                    <a:pt x="105018" y="180075"/>
                  </a:lnTo>
                  <a:lnTo>
                    <a:pt x="182739" y="288120"/>
                  </a:lnTo>
                  <a:lnTo>
                    <a:pt x="120569" y="288120"/>
                  </a:lnTo>
                  <a:lnTo>
                    <a:pt x="54992" y="194484"/>
                  </a:lnTo>
                  <a:lnTo>
                    <a:pt x="54992" y="288120"/>
                  </a:lnTo>
                  <a:lnTo>
                    <a:pt x="18" y="288120"/>
                  </a:lnTo>
                  <a:lnTo>
                    <a:pt x="18" y="0"/>
                  </a:lnTo>
                  <a:close/>
                </a:path>
              </a:pathLst>
            </a:custGeom>
            <a:grp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37E4665-4E27-0481-C53E-218FF80A91C2}"/>
                </a:ext>
              </a:extLst>
            </p:cNvPr>
            <p:cNvSpPr/>
            <p:nvPr/>
          </p:nvSpPr>
          <p:spPr>
            <a:xfrm>
              <a:off x="7008787" y="3978664"/>
              <a:ext cx="198653" cy="206972"/>
            </a:xfrm>
            <a:custGeom>
              <a:avLst/>
              <a:gdLst>
                <a:gd name="connsiteX0" fmla="*/ 18 w 198653"/>
                <a:gd name="connsiteY0" fmla="*/ 106142 h 206972"/>
                <a:gd name="connsiteX1" fmla="*/ 18 w 198653"/>
                <a:gd name="connsiteY1" fmla="*/ 103115 h 206972"/>
                <a:gd name="connsiteX2" fmla="*/ 101991 w 198653"/>
                <a:gd name="connsiteY2" fmla="*/ 0 h 206972"/>
                <a:gd name="connsiteX3" fmla="*/ 198653 w 198653"/>
                <a:gd name="connsiteY3" fmla="*/ 100831 h 206972"/>
                <a:gd name="connsiteX4" fmla="*/ 198653 w 198653"/>
                <a:gd name="connsiteY4" fmla="*/ 116002 h 206972"/>
                <a:gd name="connsiteX5" fmla="*/ 55735 w 198653"/>
                <a:gd name="connsiteY5" fmla="*/ 116002 h 206972"/>
                <a:gd name="connsiteX6" fmla="*/ 105018 w 198653"/>
                <a:gd name="connsiteY6" fmla="*/ 167931 h 206972"/>
                <a:gd name="connsiteX7" fmla="*/ 146344 w 198653"/>
                <a:gd name="connsiteY7" fmla="*/ 140253 h 206972"/>
                <a:gd name="connsiteX8" fmla="*/ 198273 w 198653"/>
                <a:gd name="connsiteY8" fmla="*/ 140253 h 206972"/>
                <a:gd name="connsiteX9" fmla="*/ 103495 w 198653"/>
                <a:gd name="connsiteY9" fmla="*/ 206973 h 206972"/>
                <a:gd name="connsiteX10" fmla="*/ 0 w 198653"/>
                <a:gd name="connsiteY10" fmla="*/ 106142 h 206972"/>
                <a:gd name="connsiteX11" fmla="*/ 145220 w 198653"/>
                <a:gd name="connsiteY11" fmla="*/ 82253 h 206972"/>
                <a:gd name="connsiteX12" fmla="*/ 102009 w 198653"/>
                <a:gd name="connsiteY12" fmla="*/ 37900 h 206972"/>
                <a:gd name="connsiteX13" fmla="*/ 56515 w 198653"/>
                <a:gd name="connsiteY13" fmla="*/ 82253 h 206972"/>
                <a:gd name="connsiteX14" fmla="*/ 145220 w 198653"/>
                <a:gd name="connsiteY14" fmla="*/ 82253 h 20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653" h="206972">
                  <a:moveTo>
                    <a:pt x="18" y="106142"/>
                  </a:moveTo>
                  <a:lnTo>
                    <a:pt x="18" y="103115"/>
                  </a:lnTo>
                  <a:cubicBezTo>
                    <a:pt x="18" y="40564"/>
                    <a:pt x="44371" y="0"/>
                    <a:pt x="101991" y="0"/>
                  </a:cubicBezTo>
                  <a:cubicBezTo>
                    <a:pt x="153177" y="0"/>
                    <a:pt x="198653" y="29943"/>
                    <a:pt x="198653" y="100831"/>
                  </a:cubicBezTo>
                  <a:lnTo>
                    <a:pt x="198653" y="116002"/>
                  </a:lnTo>
                  <a:lnTo>
                    <a:pt x="55735" y="116002"/>
                  </a:lnTo>
                  <a:cubicBezTo>
                    <a:pt x="57258" y="148990"/>
                    <a:pt x="75075" y="167931"/>
                    <a:pt x="105018" y="167931"/>
                  </a:cubicBezTo>
                  <a:cubicBezTo>
                    <a:pt x="130411" y="167931"/>
                    <a:pt x="142936" y="156929"/>
                    <a:pt x="146344" y="140253"/>
                  </a:cubicBezTo>
                  <a:lnTo>
                    <a:pt x="198273" y="140253"/>
                  </a:lnTo>
                  <a:cubicBezTo>
                    <a:pt x="191820" y="183084"/>
                    <a:pt x="157708" y="206973"/>
                    <a:pt x="103495" y="206973"/>
                  </a:cubicBezTo>
                  <a:cubicBezTo>
                    <a:pt x="43609" y="206973"/>
                    <a:pt x="0" y="169435"/>
                    <a:pt x="0" y="106142"/>
                  </a:cubicBezTo>
                  <a:close/>
                  <a:moveTo>
                    <a:pt x="145220" y="82253"/>
                  </a:moveTo>
                  <a:cubicBezTo>
                    <a:pt x="143317" y="52310"/>
                    <a:pt x="128164" y="37900"/>
                    <a:pt x="102009" y="37900"/>
                  </a:cubicBezTo>
                  <a:cubicBezTo>
                    <a:pt x="77359" y="37900"/>
                    <a:pt x="60683" y="54195"/>
                    <a:pt x="56515" y="82253"/>
                  </a:cubicBezTo>
                  <a:lnTo>
                    <a:pt x="145220" y="82253"/>
                  </a:lnTo>
                  <a:close/>
                </a:path>
              </a:pathLst>
            </a:custGeom>
            <a:grp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C28B88D-4700-6FE7-7B98-6CFF085276B7}"/>
                </a:ext>
              </a:extLst>
            </p:cNvPr>
            <p:cNvSpPr/>
            <p:nvPr/>
          </p:nvSpPr>
          <p:spPr>
            <a:xfrm>
              <a:off x="6748254" y="4254948"/>
              <a:ext cx="382824" cy="513996"/>
            </a:xfrm>
            <a:custGeom>
              <a:avLst/>
              <a:gdLst>
                <a:gd name="connsiteX0" fmla="*/ 18 w 382824"/>
                <a:gd name="connsiteY0" fmla="*/ 495545 h 513996"/>
                <a:gd name="connsiteX1" fmla="*/ 185766 w 382824"/>
                <a:gd name="connsiteY1" fmla="*/ 299176 h 513996"/>
                <a:gd name="connsiteX2" fmla="*/ 265880 w 382824"/>
                <a:gd name="connsiteY2" fmla="*/ 156675 h 513996"/>
                <a:gd name="connsiteX3" fmla="*/ 198526 w 382824"/>
                <a:gd name="connsiteY3" fmla="*/ 87908 h 513996"/>
                <a:gd name="connsiteX4" fmla="*/ 117706 w 382824"/>
                <a:gd name="connsiteY4" fmla="*/ 180782 h 513996"/>
                <a:gd name="connsiteX5" fmla="*/ 13485 w 382824"/>
                <a:gd name="connsiteY5" fmla="*/ 180782 h 513996"/>
                <a:gd name="connsiteX6" fmla="*/ 203475 w 382824"/>
                <a:gd name="connsiteY6" fmla="*/ 0 h 513996"/>
                <a:gd name="connsiteX7" fmla="*/ 379290 w 382824"/>
                <a:gd name="connsiteY7" fmla="*/ 153847 h 513996"/>
                <a:gd name="connsiteX8" fmla="*/ 281450 w 382824"/>
                <a:gd name="connsiteY8" fmla="*/ 333215 h 513996"/>
                <a:gd name="connsiteX9" fmla="*/ 185748 w 382824"/>
                <a:gd name="connsiteY9" fmla="*/ 426796 h 513996"/>
                <a:gd name="connsiteX10" fmla="*/ 382824 w 382824"/>
                <a:gd name="connsiteY10" fmla="*/ 426796 h 513996"/>
                <a:gd name="connsiteX11" fmla="*/ 382824 w 382824"/>
                <a:gd name="connsiteY11" fmla="*/ 513997 h 513996"/>
                <a:gd name="connsiteX12" fmla="*/ 0 w 382824"/>
                <a:gd name="connsiteY12" fmla="*/ 513997 h 513996"/>
                <a:gd name="connsiteX13" fmla="*/ 0 w 382824"/>
                <a:gd name="connsiteY13" fmla="*/ 495563 h 51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2824" h="513996">
                  <a:moveTo>
                    <a:pt x="18" y="495545"/>
                  </a:moveTo>
                  <a:lnTo>
                    <a:pt x="185766" y="299176"/>
                  </a:lnTo>
                  <a:cubicBezTo>
                    <a:pt x="234686" y="247428"/>
                    <a:pt x="265880" y="202768"/>
                    <a:pt x="265880" y="156675"/>
                  </a:cubicBezTo>
                  <a:cubicBezTo>
                    <a:pt x="265880" y="114842"/>
                    <a:pt x="242480" y="87908"/>
                    <a:pt x="198526" y="87908"/>
                  </a:cubicBezTo>
                  <a:cubicBezTo>
                    <a:pt x="154573" y="87908"/>
                    <a:pt x="125500" y="114135"/>
                    <a:pt x="117706" y="180782"/>
                  </a:cubicBezTo>
                  <a:lnTo>
                    <a:pt x="13485" y="180782"/>
                  </a:lnTo>
                  <a:cubicBezTo>
                    <a:pt x="19158" y="63801"/>
                    <a:pt x="90046" y="0"/>
                    <a:pt x="203475" y="0"/>
                  </a:cubicBezTo>
                  <a:cubicBezTo>
                    <a:pt x="316903" y="0"/>
                    <a:pt x="379290" y="62387"/>
                    <a:pt x="379290" y="153847"/>
                  </a:cubicBezTo>
                  <a:cubicBezTo>
                    <a:pt x="379290" y="221201"/>
                    <a:pt x="340302" y="276501"/>
                    <a:pt x="281450" y="333215"/>
                  </a:cubicBezTo>
                  <a:lnTo>
                    <a:pt x="185748" y="426796"/>
                  </a:lnTo>
                  <a:lnTo>
                    <a:pt x="382824" y="426796"/>
                  </a:lnTo>
                  <a:lnTo>
                    <a:pt x="382824" y="513997"/>
                  </a:lnTo>
                  <a:lnTo>
                    <a:pt x="0" y="513997"/>
                  </a:lnTo>
                  <a:lnTo>
                    <a:pt x="0" y="495563"/>
                  </a:lnTo>
                  <a:close/>
                </a:path>
              </a:pathLst>
            </a:custGeom>
            <a:grp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02112D7-874F-4644-87C1-D95BBD71AECC}"/>
                </a:ext>
              </a:extLst>
            </p:cNvPr>
            <p:cNvSpPr/>
            <p:nvPr/>
          </p:nvSpPr>
          <p:spPr>
            <a:xfrm>
              <a:off x="7188517" y="4254948"/>
              <a:ext cx="441659" cy="521772"/>
            </a:xfrm>
            <a:custGeom>
              <a:avLst/>
              <a:gdLst>
                <a:gd name="connsiteX0" fmla="*/ 0 w 441659"/>
                <a:gd name="connsiteY0" fmla="*/ 272949 h 521772"/>
                <a:gd name="connsiteX1" fmla="*/ 0 w 441659"/>
                <a:gd name="connsiteY1" fmla="*/ 248842 h 521772"/>
                <a:gd name="connsiteX2" fmla="*/ 221183 w 441659"/>
                <a:gd name="connsiteY2" fmla="*/ 0 h 521772"/>
                <a:gd name="connsiteX3" fmla="*/ 441659 w 441659"/>
                <a:gd name="connsiteY3" fmla="*/ 246703 h 521772"/>
                <a:gd name="connsiteX4" fmla="*/ 441659 w 441659"/>
                <a:gd name="connsiteY4" fmla="*/ 270103 h 521772"/>
                <a:gd name="connsiteX5" fmla="*/ 220476 w 441659"/>
                <a:gd name="connsiteY5" fmla="*/ 521773 h 521772"/>
                <a:gd name="connsiteX6" fmla="*/ 0 w 441659"/>
                <a:gd name="connsiteY6" fmla="*/ 272931 h 521772"/>
                <a:gd name="connsiteX7" fmla="*/ 327524 w 441659"/>
                <a:gd name="connsiteY7" fmla="*/ 270828 h 521772"/>
                <a:gd name="connsiteX8" fmla="*/ 327524 w 441659"/>
                <a:gd name="connsiteY8" fmla="*/ 248135 h 521772"/>
                <a:gd name="connsiteX9" fmla="*/ 221890 w 441659"/>
                <a:gd name="connsiteY9" fmla="*/ 88633 h 521772"/>
                <a:gd name="connsiteX10" fmla="*/ 114842 w 441659"/>
                <a:gd name="connsiteY10" fmla="*/ 248135 h 521772"/>
                <a:gd name="connsiteX11" fmla="*/ 114842 w 441659"/>
                <a:gd name="connsiteY11" fmla="*/ 272242 h 521772"/>
                <a:gd name="connsiteX12" fmla="*/ 223304 w 441659"/>
                <a:gd name="connsiteY12" fmla="*/ 431744 h 521772"/>
                <a:gd name="connsiteX13" fmla="*/ 327524 w 441659"/>
                <a:gd name="connsiteY13" fmla="*/ 270810 h 52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659" h="521772">
                  <a:moveTo>
                    <a:pt x="0" y="272949"/>
                  </a:moveTo>
                  <a:lnTo>
                    <a:pt x="0" y="248842"/>
                  </a:lnTo>
                  <a:cubicBezTo>
                    <a:pt x="0" y="92874"/>
                    <a:pt x="90735" y="0"/>
                    <a:pt x="221183" y="0"/>
                  </a:cubicBezTo>
                  <a:cubicBezTo>
                    <a:pt x="351631" y="0"/>
                    <a:pt x="441659" y="89321"/>
                    <a:pt x="441659" y="246703"/>
                  </a:cubicBezTo>
                  <a:lnTo>
                    <a:pt x="441659" y="270103"/>
                  </a:lnTo>
                  <a:cubicBezTo>
                    <a:pt x="441659" y="425364"/>
                    <a:pt x="357304" y="521773"/>
                    <a:pt x="220476" y="521773"/>
                  </a:cubicBezTo>
                  <a:cubicBezTo>
                    <a:pt x="83648" y="521773"/>
                    <a:pt x="0" y="428192"/>
                    <a:pt x="0" y="272931"/>
                  </a:cubicBezTo>
                  <a:close/>
                  <a:moveTo>
                    <a:pt x="327524" y="270828"/>
                  </a:moveTo>
                  <a:lnTo>
                    <a:pt x="327524" y="248135"/>
                  </a:lnTo>
                  <a:cubicBezTo>
                    <a:pt x="327524" y="146054"/>
                    <a:pt x="292071" y="88633"/>
                    <a:pt x="221890" y="88633"/>
                  </a:cubicBezTo>
                  <a:cubicBezTo>
                    <a:pt x="151709" y="88633"/>
                    <a:pt x="114842" y="143226"/>
                    <a:pt x="114842" y="248135"/>
                  </a:cubicBezTo>
                  <a:lnTo>
                    <a:pt x="114842" y="272242"/>
                  </a:lnTo>
                  <a:cubicBezTo>
                    <a:pt x="114842" y="378583"/>
                    <a:pt x="152416" y="431744"/>
                    <a:pt x="223304" y="431744"/>
                  </a:cubicBezTo>
                  <a:cubicBezTo>
                    <a:pt x="294192" y="431744"/>
                    <a:pt x="327524" y="377151"/>
                    <a:pt x="327524" y="270810"/>
                  </a:cubicBezTo>
                  <a:close/>
                </a:path>
              </a:pathLst>
            </a:custGeom>
            <a:grpFill/>
            <a:ln w="0"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400ED007-3D0F-AE8B-9833-3BF85A45212B}"/>
              </a:ext>
            </a:extLst>
          </p:cNvPr>
          <p:cNvPicPr>
            <a:picLocks noChangeAspect="1"/>
          </p:cNvPicPr>
          <p:nvPr/>
        </p:nvPicPr>
        <p:blipFill rotWithShape="1">
          <a:blip r:embed="rId3">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2156574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63">
            <a:extLst>
              <a:ext uri="{FF2B5EF4-FFF2-40B4-BE49-F238E27FC236}">
                <a16:creationId xmlns:a16="http://schemas.microsoft.com/office/drawing/2014/main" id="{F6BBB1F8-0FDC-61B5-3747-A7F58899DA59}"/>
              </a:ext>
            </a:extLst>
          </p:cNvPr>
          <p:cNvGraphicFramePr>
            <a:graphicFrameLocks noGrp="1"/>
          </p:cNvGraphicFramePr>
          <p:nvPr>
            <p:extLst>
              <p:ext uri="{D42A27DB-BD31-4B8C-83A1-F6EECF244321}">
                <p14:modId xmlns:p14="http://schemas.microsoft.com/office/powerpoint/2010/main" val="202233275"/>
              </p:ext>
            </p:extLst>
          </p:nvPr>
        </p:nvGraphicFramePr>
        <p:xfrm>
          <a:off x="457199" y="2543006"/>
          <a:ext cx="11276860" cy="1175117"/>
        </p:xfrm>
        <a:graphic>
          <a:graphicData uri="http://schemas.openxmlformats.org/drawingml/2006/table">
            <a:tbl>
              <a:tblPr firstRow="1" bandRow="1">
                <a:tableStyleId>{5940675A-B579-460E-94D1-54222C63F5DA}</a:tableStyleId>
              </a:tblPr>
              <a:tblGrid>
                <a:gridCol w="1610980">
                  <a:extLst>
                    <a:ext uri="{9D8B030D-6E8A-4147-A177-3AD203B41FA5}">
                      <a16:colId xmlns:a16="http://schemas.microsoft.com/office/drawing/2014/main" val="4232174937"/>
                    </a:ext>
                  </a:extLst>
                </a:gridCol>
                <a:gridCol w="1610980">
                  <a:extLst>
                    <a:ext uri="{9D8B030D-6E8A-4147-A177-3AD203B41FA5}">
                      <a16:colId xmlns:a16="http://schemas.microsoft.com/office/drawing/2014/main" val="1700097418"/>
                    </a:ext>
                  </a:extLst>
                </a:gridCol>
                <a:gridCol w="1610980">
                  <a:extLst>
                    <a:ext uri="{9D8B030D-6E8A-4147-A177-3AD203B41FA5}">
                      <a16:colId xmlns:a16="http://schemas.microsoft.com/office/drawing/2014/main" val="3934696901"/>
                    </a:ext>
                  </a:extLst>
                </a:gridCol>
                <a:gridCol w="1610980">
                  <a:extLst>
                    <a:ext uri="{9D8B030D-6E8A-4147-A177-3AD203B41FA5}">
                      <a16:colId xmlns:a16="http://schemas.microsoft.com/office/drawing/2014/main" val="3249858817"/>
                    </a:ext>
                  </a:extLst>
                </a:gridCol>
                <a:gridCol w="1610980">
                  <a:extLst>
                    <a:ext uri="{9D8B030D-6E8A-4147-A177-3AD203B41FA5}">
                      <a16:colId xmlns:a16="http://schemas.microsoft.com/office/drawing/2014/main" val="3905725146"/>
                    </a:ext>
                  </a:extLst>
                </a:gridCol>
                <a:gridCol w="1610980">
                  <a:extLst>
                    <a:ext uri="{9D8B030D-6E8A-4147-A177-3AD203B41FA5}">
                      <a16:colId xmlns:a16="http://schemas.microsoft.com/office/drawing/2014/main" val="411710482"/>
                    </a:ext>
                  </a:extLst>
                </a:gridCol>
                <a:gridCol w="1610980">
                  <a:extLst>
                    <a:ext uri="{9D8B030D-6E8A-4147-A177-3AD203B41FA5}">
                      <a16:colId xmlns:a16="http://schemas.microsoft.com/office/drawing/2014/main" val="1465665528"/>
                    </a:ext>
                  </a:extLst>
                </a:gridCol>
              </a:tblGrid>
              <a:tr h="1175117">
                <a:tc>
                  <a:txBody>
                    <a:bodyPr/>
                    <a:lstStyle/>
                    <a:p>
                      <a:pPr marL="0" algn="ctr" defTabSz="457200" rtl="0" eaLnBrk="1" latinLnBrk="0" hangingPunct="1">
                        <a:spcAft>
                          <a:spcPts val="450"/>
                        </a:spcAft>
                        <a:buClr>
                          <a:srgbClr val="702082"/>
                        </a:buClr>
                        <a:buNone/>
                      </a:pPr>
                      <a:r>
                        <a:rPr lang="en-US" sz="1600" b="1" kern="1200">
                          <a:solidFill>
                            <a:srgbClr val="C2A8F0"/>
                          </a:solidFill>
                          <a:latin typeface="+mn-lt"/>
                          <a:ea typeface="+mn-ea"/>
                          <a:cs typeface="+mn-cs"/>
                        </a:rPr>
                        <a:t>Month </a:t>
                      </a:r>
                      <a:br>
                        <a:rPr lang="en-US" sz="1600" b="1" kern="1200">
                          <a:solidFill>
                            <a:srgbClr val="C2A8F0"/>
                          </a:solidFill>
                          <a:latin typeface="+mn-lt"/>
                          <a:ea typeface="+mn-ea"/>
                          <a:cs typeface="+mn-cs"/>
                        </a:rPr>
                      </a:br>
                      <a:r>
                        <a:rPr lang="en-US" sz="2400" b="1" kern="1200">
                          <a:solidFill>
                            <a:srgbClr val="C2A8F0"/>
                          </a:solidFill>
                          <a:latin typeface="+mn-lt"/>
                          <a:ea typeface="+mn-ea"/>
                          <a:cs typeface="+mn-cs"/>
                        </a:rPr>
                        <a:t>1</a:t>
                      </a:r>
                      <a:endParaRPr lang="en-US" sz="1600" b="1" kern="1200">
                        <a:solidFill>
                          <a:srgbClr val="C2A8F0"/>
                        </a:solidFill>
                        <a:latin typeface="+mn-lt"/>
                        <a:ea typeface="+mn-ea"/>
                        <a:cs typeface="+mn-cs"/>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latinLnBrk="0" hangingPunct="1">
                        <a:spcAft>
                          <a:spcPts val="450"/>
                        </a:spcAft>
                        <a:buClr>
                          <a:srgbClr val="702082"/>
                        </a:buClr>
                        <a:buNone/>
                      </a:pPr>
                      <a:r>
                        <a:rPr lang="en-US" sz="1600" b="1" kern="1200">
                          <a:solidFill>
                            <a:srgbClr val="C2A8F0"/>
                          </a:solidFill>
                          <a:latin typeface="+mn-lt"/>
                          <a:ea typeface="+mn-ea"/>
                          <a:cs typeface="+mn-cs"/>
                        </a:rPr>
                        <a:t>Month </a:t>
                      </a:r>
                      <a:br>
                        <a:rPr lang="en-US" sz="1600" b="1" kern="1200">
                          <a:solidFill>
                            <a:srgbClr val="C2A8F0"/>
                          </a:solidFill>
                          <a:latin typeface="+mn-lt"/>
                          <a:ea typeface="+mn-ea"/>
                          <a:cs typeface="+mn-cs"/>
                        </a:rPr>
                      </a:br>
                      <a:r>
                        <a:rPr lang="en-US" sz="2400" b="1" kern="1200">
                          <a:solidFill>
                            <a:srgbClr val="C2A8F0"/>
                          </a:solidFill>
                          <a:latin typeface="+mn-lt"/>
                          <a:ea typeface="+mn-ea"/>
                          <a:cs typeface="+mn-cs"/>
                        </a:rPr>
                        <a:t>2</a:t>
                      </a:r>
                      <a:endParaRPr lang="en-US" sz="1600" b="1" kern="1200">
                        <a:solidFill>
                          <a:srgbClr val="C2A8F0"/>
                        </a:solidFill>
                        <a:latin typeface="+mn-lt"/>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latinLnBrk="0" hangingPunct="1">
                        <a:spcAft>
                          <a:spcPts val="450"/>
                        </a:spcAft>
                        <a:buClr>
                          <a:srgbClr val="702082"/>
                        </a:buClr>
                        <a:buNone/>
                      </a:pPr>
                      <a:r>
                        <a:rPr lang="en-US" sz="1600" b="1" kern="1200">
                          <a:solidFill>
                            <a:srgbClr val="C2A8F0"/>
                          </a:solidFill>
                          <a:latin typeface="+mn-lt"/>
                          <a:ea typeface="+mn-ea"/>
                          <a:cs typeface="+mn-cs"/>
                        </a:rPr>
                        <a:t>Month </a:t>
                      </a:r>
                      <a:br>
                        <a:rPr lang="en-US" sz="1600" b="1" kern="1200">
                          <a:solidFill>
                            <a:srgbClr val="C2A8F0"/>
                          </a:solidFill>
                          <a:latin typeface="+mn-lt"/>
                          <a:ea typeface="+mn-ea"/>
                          <a:cs typeface="+mn-cs"/>
                        </a:rPr>
                      </a:br>
                      <a:r>
                        <a:rPr lang="en-US" sz="2400" b="1" kern="1200">
                          <a:solidFill>
                            <a:srgbClr val="C2A8F0"/>
                          </a:solidFill>
                          <a:latin typeface="+mn-lt"/>
                          <a:ea typeface="+mn-ea"/>
                          <a:cs typeface="+mn-cs"/>
                        </a:rPr>
                        <a:t>3</a:t>
                      </a:r>
                      <a:endParaRPr lang="en-US" sz="1600" b="1" kern="1200">
                        <a:solidFill>
                          <a:srgbClr val="C2A8F0"/>
                        </a:solidFill>
                        <a:latin typeface="+mn-lt"/>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latinLnBrk="0" hangingPunct="1">
                        <a:spcAft>
                          <a:spcPts val="450"/>
                        </a:spcAft>
                        <a:buClr>
                          <a:srgbClr val="702082"/>
                        </a:buClr>
                        <a:buNone/>
                      </a:pPr>
                      <a:br>
                        <a:rPr lang="en-US" sz="1400" b="1" kern="1200">
                          <a:solidFill>
                            <a:schemeClr val="bg1"/>
                          </a:solidFill>
                          <a:latin typeface="+mn-lt"/>
                          <a:ea typeface="+mn-ea"/>
                          <a:cs typeface="+mn-cs"/>
                        </a:rPr>
                      </a:br>
                      <a:br>
                        <a:rPr lang="en-US" sz="1400" b="1" kern="1200">
                          <a:solidFill>
                            <a:schemeClr val="bg1"/>
                          </a:solidFill>
                          <a:latin typeface="+mn-lt"/>
                          <a:ea typeface="+mn-ea"/>
                          <a:cs typeface="+mn-cs"/>
                        </a:rPr>
                      </a:br>
                      <a:r>
                        <a:rPr lang="en-US" sz="1400" b="1" kern="1200">
                          <a:solidFill>
                            <a:schemeClr val="bg1"/>
                          </a:solidFill>
                          <a:latin typeface="+mn-lt"/>
                          <a:ea typeface="+mn-ea"/>
                          <a:cs typeface="+mn-cs"/>
                        </a:rPr>
                        <a:t>Birthday Month</a:t>
                      </a:r>
                    </a:p>
                  </a:txBody>
                  <a:tcPr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latinLnBrk="0" hangingPunct="1">
                        <a:spcAft>
                          <a:spcPts val="450"/>
                        </a:spcAft>
                        <a:buClr>
                          <a:srgbClr val="702082"/>
                        </a:buClr>
                        <a:buNone/>
                      </a:pPr>
                      <a:r>
                        <a:rPr lang="en-US" sz="1600" b="1" kern="1200">
                          <a:solidFill>
                            <a:srgbClr val="C2A8F0"/>
                          </a:solidFill>
                          <a:latin typeface="+mn-lt"/>
                          <a:ea typeface="+mn-ea"/>
                          <a:cs typeface="+mn-cs"/>
                        </a:rPr>
                        <a:t>Month</a:t>
                      </a:r>
                      <a:r>
                        <a:rPr lang="en-US" sz="1800" b="1" kern="1200">
                          <a:solidFill>
                            <a:srgbClr val="C2A8F0"/>
                          </a:solidFill>
                          <a:latin typeface="+mn-lt"/>
                          <a:ea typeface="+mn-ea"/>
                          <a:cs typeface="+mn-cs"/>
                        </a:rPr>
                        <a:t> </a:t>
                      </a:r>
                      <a:br>
                        <a:rPr lang="en-US" sz="1800" b="1" kern="1200">
                          <a:solidFill>
                            <a:srgbClr val="C2A8F0"/>
                          </a:solidFill>
                          <a:latin typeface="+mn-lt"/>
                          <a:ea typeface="+mn-ea"/>
                          <a:cs typeface="+mn-cs"/>
                        </a:rPr>
                      </a:br>
                      <a:r>
                        <a:rPr lang="en-US" sz="2400" b="1" kern="1200">
                          <a:solidFill>
                            <a:srgbClr val="C2A8F0"/>
                          </a:solidFill>
                          <a:latin typeface="+mn-lt"/>
                          <a:ea typeface="+mn-ea"/>
                          <a:cs typeface="+mn-cs"/>
                        </a:rPr>
                        <a:t>5</a:t>
                      </a:r>
                      <a:endParaRPr lang="en-US" sz="1800" b="1" kern="1200">
                        <a:solidFill>
                          <a:srgbClr val="C2A8F0"/>
                        </a:solidFill>
                        <a:latin typeface="+mn-lt"/>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latinLnBrk="0" hangingPunct="1">
                        <a:spcAft>
                          <a:spcPts val="450"/>
                        </a:spcAft>
                        <a:buClr>
                          <a:srgbClr val="702082"/>
                        </a:buClr>
                        <a:buNone/>
                      </a:pPr>
                      <a:r>
                        <a:rPr lang="en-US" sz="1600" b="1" kern="1200">
                          <a:solidFill>
                            <a:srgbClr val="C2A8F0"/>
                          </a:solidFill>
                          <a:latin typeface="+mn-lt"/>
                          <a:ea typeface="+mn-ea"/>
                          <a:cs typeface="+mn-cs"/>
                        </a:rPr>
                        <a:t>Month</a:t>
                      </a:r>
                      <a:r>
                        <a:rPr lang="en-US" sz="1800" b="1" kern="1200">
                          <a:solidFill>
                            <a:srgbClr val="C2A8F0"/>
                          </a:solidFill>
                          <a:latin typeface="+mn-lt"/>
                          <a:ea typeface="+mn-ea"/>
                          <a:cs typeface="+mn-cs"/>
                        </a:rPr>
                        <a:t> </a:t>
                      </a:r>
                      <a:br>
                        <a:rPr lang="en-US" sz="1800" b="1" kern="1200">
                          <a:solidFill>
                            <a:srgbClr val="C2A8F0"/>
                          </a:solidFill>
                          <a:latin typeface="+mn-lt"/>
                          <a:ea typeface="+mn-ea"/>
                          <a:cs typeface="+mn-cs"/>
                        </a:rPr>
                      </a:br>
                      <a:r>
                        <a:rPr lang="en-US" sz="2400" b="1" kern="1200">
                          <a:solidFill>
                            <a:srgbClr val="C2A8F0"/>
                          </a:solidFill>
                          <a:latin typeface="+mn-lt"/>
                          <a:ea typeface="+mn-ea"/>
                          <a:cs typeface="+mn-cs"/>
                        </a:rPr>
                        <a:t>6</a:t>
                      </a:r>
                      <a:endParaRPr lang="en-US" sz="1800" b="1" kern="1200">
                        <a:solidFill>
                          <a:srgbClr val="C2A8F0"/>
                        </a:solidFill>
                        <a:latin typeface="+mn-lt"/>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latinLnBrk="0" hangingPunct="1">
                        <a:spcAft>
                          <a:spcPts val="450"/>
                        </a:spcAft>
                        <a:buClr>
                          <a:srgbClr val="702082"/>
                        </a:buClr>
                        <a:buNone/>
                      </a:pPr>
                      <a:r>
                        <a:rPr lang="en-US" sz="1600" b="1" kern="1200" dirty="0">
                          <a:solidFill>
                            <a:srgbClr val="C2A8F0"/>
                          </a:solidFill>
                          <a:latin typeface="+mn-lt"/>
                          <a:ea typeface="+mn-ea"/>
                          <a:cs typeface="+mn-cs"/>
                        </a:rPr>
                        <a:t>Month</a:t>
                      </a:r>
                      <a:r>
                        <a:rPr lang="en-US" sz="1800" b="1" kern="1200" dirty="0">
                          <a:solidFill>
                            <a:srgbClr val="C2A8F0"/>
                          </a:solidFill>
                          <a:latin typeface="+mn-lt"/>
                          <a:ea typeface="+mn-ea"/>
                          <a:cs typeface="+mn-cs"/>
                        </a:rPr>
                        <a:t> </a:t>
                      </a:r>
                      <a:br>
                        <a:rPr lang="en-US" sz="1800" b="1" kern="1200" dirty="0">
                          <a:solidFill>
                            <a:srgbClr val="C2A8F0"/>
                          </a:solidFill>
                          <a:latin typeface="+mn-lt"/>
                          <a:ea typeface="+mn-ea"/>
                          <a:cs typeface="+mn-cs"/>
                        </a:rPr>
                      </a:br>
                      <a:r>
                        <a:rPr lang="en-US" sz="2400" b="1" kern="1200" dirty="0">
                          <a:solidFill>
                            <a:srgbClr val="C2A8F0"/>
                          </a:solidFill>
                          <a:latin typeface="+mn-lt"/>
                          <a:ea typeface="+mn-ea"/>
                          <a:cs typeface="+mn-cs"/>
                        </a:rPr>
                        <a:t>7</a:t>
                      </a:r>
                      <a:endParaRPr lang="en-US" sz="1800" b="1" kern="1200" dirty="0">
                        <a:solidFill>
                          <a:srgbClr val="C2A8F0"/>
                        </a:solidFill>
                        <a:latin typeface="+mn-lt"/>
                        <a:ea typeface="+mn-ea"/>
                        <a:cs typeface="+mn-cs"/>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50579743"/>
                  </a:ext>
                </a:extLst>
              </a:tr>
            </a:tbl>
          </a:graphicData>
        </a:graphic>
      </p:graphicFrame>
      <p:sp>
        <p:nvSpPr>
          <p:cNvPr id="2" name="Slide Number Placeholder 1">
            <a:extLst>
              <a:ext uri="{FF2B5EF4-FFF2-40B4-BE49-F238E27FC236}">
                <a16:creationId xmlns:a16="http://schemas.microsoft.com/office/drawing/2014/main" id="{605C0B8D-9989-3305-2F96-5507B493A1B6}"/>
              </a:ext>
            </a:extLst>
          </p:cNvPr>
          <p:cNvSpPr>
            <a:spLocks noGrp="1"/>
          </p:cNvSpPr>
          <p:nvPr>
            <p:ph type="sldNum" sz="quarter" idx="21"/>
          </p:nvPr>
        </p:nvSpPr>
        <p:spPr/>
        <p:txBody>
          <a:bodyPr/>
          <a:lstStyle/>
          <a:p>
            <a:fld id="{63DCA5C9-2E11-4C67-86EB-AE1DE127DC64}" type="slidenum">
              <a:rPr lang="en-US" smtClean="0"/>
              <a:pPr/>
              <a:t>10</a:t>
            </a:fld>
            <a:endParaRPr lang="en-US"/>
          </a:p>
        </p:txBody>
      </p:sp>
      <p:sp>
        <p:nvSpPr>
          <p:cNvPr id="5" name="Text Placeholder 4">
            <a:extLst>
              <a:ext uri="{FF2B5EF4-FFF2-40B4-BE49-F238E27FC236}">
                <a16:creationId xmlns:a16="http://schemas.microsoft.com/office/drawing/2014/main" id="{55E65015-E0BF-15A2-5B28-24FAB9677AB4}"/>
              </a:ext>
            </a:extLst>
          </p:cNvPr>
          <p:cNvSpPr>
            <a:spLocks noGrp="1"/>
          </p:cNvSpPr>
          <p:nvPr>
            <p:ph type="body" sz="quarter" idx="17"/>
          </p:nvPr>
        </p:nvSpPr>
        <p:spPr/>
        <p:txBody>
          <a:bodyPr vert="horz" lIns="0" tIns="0" rIns="0" bIns="0" rtlCol="0" anchor="t">
            <a:noAutofit/>
          </a:bodyPr>
          <a:lstStyle/>
          <a:p>
            <a:r>
              <a:rPr lang="en-US">
                <a:ea typeface="Roboto"/>
                <a:cs typeface="Times New Roman"/>
              </a:rPr>
              <a:t>Initial Enrollment Period (IEP) usually coincides with Medicare's IEP</a:t>
            </a:r>
            <a:endParaRPr lang="en-US"/>
          </a:p>
        </p:txBody>
      </p:sp>
      <p:sp>
        <p:nvSpPr>
          <p:cNvPr id="4" name="Title 3">
            <a:extLst>
              <a:ext uri="{FF2B5EF4-FFF2-40B4-BE49-F238E27FC236}">
                <a16:creationId xmlns:a16="http://schemas.microsoft.com/office/drawing/2014/main" id="{649A288B-13DA-0516-BDA6-43460D643CC5}"/>
              </a:ext>
            </a:extLst>
          </p:cNvPr>
          <p:cNvSpPr>
            <a:spLocks noGrp="1"/>
          </p:cNvSpPr>
          <p:nvPr>
            <p:ph type="title"/>
          </p:nvPr>
        </p:nvSpPr>
        <p:spPr/>
        <p:txBody>
          <a:bodyPr/>
          <a:lstStyle/>
          <a:p>
            <a:r>
              <a:rPr lang="en-US" sz="3200"/>
              <a:t>When to enroll in Part D</a:t>
            </a:r>
            <a:endParaRPr lang="en-US"/>
          </a:p>
        </p:txBody>
      </p:sp>
      <p:sp>
        <p:nvSpPr>
          <p:cNvPr id="3" name="Footer Placeholder 2">
            <a:extLst>
              <a:ext uri="{FF2B5EF4-FFF2-40B4-BE49-F238E27FC236}">
                <a16:creationId xmlns:a16="http://schemas.microsoft.com/office/drawing/2014/main" id="{55179FB9-8141-20F2-9BF8-AFCD7F13730B}"/>
              </a:ext>
            </a:extLst>
          </p:cNvPr>
          <p:cNvSpPr>
            <a:spLocks noGrp="1"/>
          </p:cNvSpPr>
          <p:nvPr>
            <p:ph type="ftr" sz="quarter" idx="10"/>
          </p:nvPr>
        </p:nvSpPr>
        <p:spPr/>
        <p:txBody>
          <a:bodyPr/>
          <a:lstStyle/>
          <a:p>
            <a:pPr lvl="6"/>
            <a:r>
              <a:rPr lang="en-US"/>
              <a:t>© 2024 WTW. Proprietary and confidential. For WTW and WTW client use only.</a:t>
            </a:r>
          </a:p>
        </p:txBody>
      </p:sp>
      <p:graphicFrame>
        <p:nvGraphicFramePr>
          <p:cNvPr id="54" name="Table 54">
            <a:extLst>
              <a:ext uri="{FF2B5EF4-FFF2-40B4-BE49-F238E27FC236}">
                <a16:creationId xmlns:a16="http://schemas.microsoft.com/office/drawing/2014/main" id="{1EFD2C42-AF90-BF4F-4CF4-6FD4527F9DE4}"/>
              </a:ext>
            </a:extLst>
          </p:cNvPr>
          <p:cNvGraphicFramePr>
            <a:graphicFrameLocks noGrp="1"/>
          </p:cNvGraphicFramePr>
          <p:nvPr>
            <p:extLst>
              <p:ext uri="{D42A27DB-BD31-4B8C-83A1-F6EECF244321}">
                <p14:modId xmlns:p14="http://schemas.microsoft.com/office/powerpoint/2010/main" val="199376174"/>
              </p:ext>
            </p:extLst>
          </p:nvPr>
        </p:nvGraphicFramePr>
        <p:xfrm>
          <a:off x="897114" y="4163958"/>
          <a:ext cx="10367291" cy="1341001"/>
        </p:xfrm>
        <a:graphic>
          <a:graphicData uri="http://schemas.openxmlformats.org/drawingml/2006/table">
            <a:tbl>
              <a:tblPr firstRow="1" bandRow="1">
                <a:tableStyleId>{5940675A-B579-460E-94D1-54222C63F5DA}</a:tableStyleId>
              </a:tblPr>
              <a:tblGrid>
                <a:gridCol w="10367291">
                  <a:extLst>
                    <a:ext uri="{9D8B030D-6E8A-4147-A177-3AD203B41FA5}">
                      <a16:colId xmlns:a16="http://schemas.microsoft.com/office/drawing/2014/main" val="539502395"/>
                    </a:ext>
                  </a:extLst>
                </a:gridCol>
              </a:tblGrid>
              <a:tr h="1341001">
                <a:tc>
                  <a:txBody>
                    <a:bodyPr/>
                    <a:lstStyle/>
                    <a:p>
                      <a:pPr marL="285750" marR="0" lvl="0" indent="-285750" algn="l">
                        <a:lnSpc>
                          <a:spcPct val="100000"/>
                        </a:lnSpc>
                        <a:spcBef>
                          <a:spcPts val="0"/>
                        </a:spcBef>
                        <a:spcAft>
                          <a:spcPts val="600"/>
                        </a:spcAft>
                        <a:buClr>
                          <a:schemeClr val="tx2"/>
                        </a:buClr>
                        <a:buSzTx/>
                        <a:buFont typeface="Arial" panose="020B0604020202020204" pitchFamily="34" charset="0"/>
                        <a:buChar char="•"/>
                      </a:pPr>
                      <a:r>
                        <a:rPr lang="en-US" sz="1800" dirty="0">
                          <a:solidFill>
                            <a:schemeClr val="tx1"/>
                          </a:solidFill>
                        </a:rPr>
                        <a:t>Medicare Part D plans can be effective as early as the </a:t>
                      </a:r>
                      <a:r>
                        <a:rPr lang="en-US" sz="1800" b="1" kern="1200" dirty="0">
                          <a:solidFill>
                            <a:schemeClr val="tx1"/>
                          </a:solidFill>
                          <a:latin typeface="+mn-lt"/>
                          <a:ea typeface="+mn-ea"/>
                          <a:cs typeface="+mn-cs"/>
                        </a:rPr>
                        <a:t>first day</a:t>
                      </a:r>
                      <a:r>
                        <a:rPr lang="en-US" sz="1800" dirty="0">
                          <a:solidFill>
                            <a:schemeClr val="tx1"/>
                          </a:solidFill>
                        </a:rPr>
                        <a:t> of the month that they turn 65. </a:t>
                      </a:r>
                      <a:endParaRPr lang="en-US" dirty="0">
                        <a:solidFill>
                          <a:schemeClr val="tx1"/>
                        </a:solidFill>
                      </a:endParaRPr>
                    </a:p>
                    <a:p>
                      <a:pPr marL="285750" marR="0" lvl="0" indent="-285750" algn="l" rtl="0" eaLnBrk="1" fontAlgn="auto" latinLnBrk="0" hangingPunct="1">
                        <a:lnSpc>
                          <a:spcPct val="100000"/>
                        </a:lnSpc>
                        <a:spcBef>
                          <a:spcPts val="0"/>
                        </a:spcBef>
                        <a:spcAft>
                          <a:spcPts val="600"/>
                        </a:spcAft>
                        <a:buClr>
                          <a:schemeClr val="tx2"/>
                        </a:buClr>
                        <a:buSzTx/>
                        <a:buFont typeface="Arial" panose="020B0604020202020204" pitchFamily="34" charset="0"/>
                        <a:buChar char="•"/>
                      </a:pPr>
                      <a:r>
                        <a:rPr lang="en-US" sz="1800" dirty="0"/>
                        <a:t>Retirees can enroll in a Part D plan once they are enrolled in Medicare Part A and/or Part B.</a:t>
                      </a:r>
                    </a:p>
                    <a:p>
                      <a:pPr marL="285750" marR="0" lvl="0" indent="-285750" algn="l" rtl="0" eaLnBrk="1" fontAlgn="auto" latinLnBrk="0" hangingPunct="1">
                        <a:lnSpc>
                          <a:spcPct val="100000"/>
                        </a:lnSpc>
                        <a:spcBef>
                          <a:spcPts val="0"/>
                        </a:spcBef>
                        <a:spcAft>
                          <a:spcPts val="600"/>
                        </a:spcAft>
                        <a:buClr>
                          <a:schemeClr val="tx2"/>
                        </a:buClr>
                        <a:buSzTx/>
                        <a:buFont typeface="Arial" panose="020B0604020202020204" pitchFamily="34" charset="0"/>
                        <a:buChar char="•"/>
                      </a:pPr>
                      <a:r>
                        <a:rPr lang="en-US" sz="1800" dirty="0"/>
                        <a:t>Retirees must live in the Part D plan’s service area.</a:t>
                      </a:r>
                    </a:p>
                  </a:txBody>
                  <a:tcPr marL="274320" marR="182880" marT="109728">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4952663"/>
                  </a:ext>
                </a:extLst>
              </a:tr>
            </a:tbl>
          </a:graphicData>
        </a:graphic>
      </p:graphicFrame>
      <mc:AlternateContent xmlns:mc="http://schemas.openxmlformats.org/markup-compatibility/2006">
        <mc:Choice xmlns:am3d="http://schemas.microsoft.com/office/drawing/2017/model3d" Requires="am3d">
          <p:graphicFrame>
            <p:nvGraphicFramePr>
              <p:cNvPr id="55" name="3D Model 54" descr="Pink Birthday Cake">
                <a:extLst>
                  <a:ext uri="{FF2B5EF4-FFF2-40B4-BE49-F238E27FC236}">
                    <a16:creationId xmlns:a16="http://schemas.microsoft.com/office/drawing/2014/main" id="{BFFA8D9A-1D49-794C-A14E-21876B4AA072}"/>
                  </a:ext>
                </a:extLst>
              </p:cNvPr>
              <p:cNvGraphicFramePr>
                <a:graphicFrameLocks noChangeAspect="1"/>
              </p:cNvGraphicFramePr>
              <p:nvPr>
                <p:extLst>
                  <p:ext uri="{D42A27DB-BD31-4B8C-83A1-F6EECF244321}">
                    <p14:modId xmlns:p14="http://schemas.microsoft.com/office/powerpoint/2010/main" val="2464527301"/>
                  </p:ext>
                </p:extLst>
              </p:nvPr>
            </p:nvGraphicFramePr>
            <p:xfrm>
              <a:off x="5786504" y="2675357"/>
              <a:ext cx="661283" cy="468969"/>
            </p:xfrm>
            <a:graphic>
              <a:graphicData uri="http://schemas.microsoft.com/office/drawing/2017/model3d">
                <am3d:model3d r:embed="rId3">
                  <am3d:spPr>
                    <a:xfrm>
                      <a:off x="0" y="0"/>
                      <a:ext cx="661283" cy="468969"/>
                    </a:xfrm>
                    <a:prstGeom prst="rect">
                      <a:avLst/>
                    </a:prstGeom>
                  </am3d:spPr>
                  <am3d:camera>
                    <am3d:pos x="0" y="0" z="72621963"/>
                    <am3d:up dx="0" dy="36000000" dz="0"/>
                    <am3d:lookAt x="0" y="0" z="0"/>
                    <am3d:perspective fov="2700000"/>
                  </am3d:camera>
                  <am3d:trans>
                    <am3d:meterPerModelUnit n="19844691" d="1000000"/>
                    <am3d:preTrans dx="5" dy="-11151292" dz="4"/>
                    <am3d:scale>
                      <am3d:sx n="1000000" d="1000000"/>
                      <am3d:sy n="1000000" d="1000000"/>
                      <am3d:sz n="1000000" d="1000000"/>
                    </am3d:scale>
                    <am3d:rot ax="-1008579" ay="5119357" az="-1005409"/>
                    <am3d:postTrans dx="0" dy="0" dz="0"/>
                  </am3d:trans>
                  <am3d:raster rName="Office3DRenderer" rVer="16.0.8326">
                    <am3d:blip r:embed="rId4"/>
                  </am3d:raster>
                  <am3d:objViewport viewportSz="9631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5" name="3D Model 54" descr="Pink Birthday Cake">
                <a:extLst>
                  <a:ext uri="{FF2B5EF4-FFF2-40B4-BE49-F238E27FC236}">
                    <a16:creationId xmlns:a16="http://schemas.microsoft.com/office/drawing/2014/main" id="{BFFA8D9A-1D49-794C-A14E-21876B4AA072}"/>
                  </a:ext>
                </a:extLst>
              </p:cNvPr>
              <p:cNvPicPr>
                <a:picLocks noGrp="1" noRot="1" noChangeAspect="1" noMove="1" noResize="1" noEditPoints="1" noAdjustHandles="1" noChangeArrowheads="1" noChangeShapeType="1" noCrop="1"/>
              </p:cNvPicPr>
              <p:nvPr/>
            </p:nvPicPr>
            <p:blipFill>
              <a:blip r:embed="rId4"/>
              <a:stretch>
                <a:fillRect/>
              </a:stretch>
            </p:blipFill>
            <p:spPr>
              <a:xfrm>
                <a:off x="5786504" y="2675357"/>
                <a:ext cx="661283" cy="468969"/>
              </a:xfrm>
              <a:prstGeom prst="rect">
                <a:avLst/>
              </a:prstGeom>
            </p:spPr>
          </p:pic>
        </mc:Fallback>
      </mc:AlternateContent>
      <p:sp>
        <p:nvSpPr>
          <p:cNvPr id="56" name="Arrow: Left-Right 55">
            <a:extLst>
              <a:ext uri="{FF2B5EF4-FFF2-40B4-BE49-F238E27FC236}">
                <a16:creationId xmlns:a16="http://schemas.microsoft.com/office/drawing/2014/main" id="{10A247F0-C5B8-9EE4-D216-1D1EB3BE260D}"/>
              </a:ext>
            </a:extLst>
          </p:cNvPr>
          <p:cNvSpPr/>
          <p:nvPr/>
        </p:nvSpPr>
        <p:spPr bwMode="auto">
          <a:xfrm>
            <a:off x="457199" y="2096472"/>
            <a:ext cx="11276860" cy="307498"/>
          </a:xfrm>
          <a:prstGeom prst="leftRightArrow">
            <a:avLst>
              <a:gd name="adj1" fmla="val 43392"/>
              <a:gd name="adj2" fmla="val 50000"/>
            </a:avLst>
          </a:prstGeom>
          <a:solidFill>
            <a:schemeClr val="accent1"/>
          </a:solidFill>
          <a:ln>
            <a:noFill/>
          </a:ln>
          <a:effectLst/>
        </p:spPr>
        <p:txBody>
          <a:bodyPr rtlCol="0" anchor="ctr"/>
          <a:lstStyle/>
          <a:p>
            <a:pPr algn="ctr"/>
            <a:endParaRPr lang="en-US"/>
          </a:p>
        </p:txBody>
      </p:sp>
      <p:sp>
        <p:nvSpPr>
          <p:cNvPr id="57" name="TextBox 56">
            <a:extLst>
              <a:ext uri="{FF2B5EF4-FFF2-40B4-BE49-F238E27FC236}">
                <a16:creationId xmlns:a16="http://schemas.microsoft.com/office/drawing/2014/main" id="{C38259FF-141B-D14E-B79F-5C7E2E59ACB4}"/>
              </a:ext>
            </a:extLst>
          </p:cNvPr>
          <p:cNvSpPr txBox="1"/>
          <p:nvPr/>
        </p:nvSpPr>
        <p:spPr>
          <a:xfrm>
            <a:off x="2726455" y="2034778"/>
            <a:ext cx="6739092" cy="369332"/>
          </a:xfrm>
          <a:prstGeom prst="rect">
            <a:avLst/>
          </a:prstGeom>
          <a:solidFill>
            <a:schemeClr val="bg1"/>
          </a:solidFill>
          <a:ln>
            <a:noFill/>
          </a:ln>
          <a:effectLst/>
        </p:spPr>
        <p:txBody>
          <a:bodyPr wrap="square" lIns="91440" tIns="45720" rIns="91440" bIns="45720" rtlCol="0">
            <a:spAutoFit/>
          </a:bodyPr>
          <a:lstStyle/>
          <a:p>
            <a:pPr indent="-3657600" algn="ctr">
              <a:spcAft>
                <a:spcPts val="600"/>
              </a:spcAft>
            </a:pPr>
            <a:r>
              <a:rPr lang="en-US"/>
              <a:t>7-month window surrounding your retiree’s 65</a:t>
            </a:r>
            <a:r>
              <a:rPr lang="en-US" baseline="30000"/>
              <a:t>th</a:t>
            </a:r>
            <a:r>
              <a:rPr lang="en-US"/>
              <a:t> birthday month</a:t>
            </a:r>
          </a:p>
        </p:txBody>
      </p:sp>
      <p:pic>
        <p:nvPicPr>
          <p:cNvPr id="6" name="Picture 5">
            <a:extLst>
              <a:ext uri="{FF2B5EF4-FFF2-40B4-BE49-F238E27FC236}">
                <a16:creationId xmlns:a16="http://schemas.microsoft.com/office/drawing/2014/main" id="{B1741620-36B5-62E6-AA61-CCB3135F53D5}"/>
              </a:ext>
            </a:extLst>
          </p:cNvPr>
          <p:cNvPicPr>
            <a:picLocks noChangeAspect="1"/>
          </p:cNvPicPr>
          <p:nvPr/>
        </p:nvPicPr>
        <p:blipFill rotWithShape="1">
          <a:blip r:embed="rId5">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270542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357AA3-D55B-D34F-5E3C-2C069DEEB7EC}"/>
              </a:ext>
            </a:extLst>
          </p:cNvPr>
          <p:cNvSpPr/>
          <p:nvPr/>
        </p:nvSpPr>
        <p:spPr bwMode="auto">
          <a:xfrm>
            <a:off x="457199" y="1542260"/>
            <a:ext cx="3582750" cy="785547"/>
          </a:xfrm>
          <a:prstGeom prst="rect">
            <a:avLst/>
          </a:prstGeom>
          <a:solidFill>
            <a:schemeClr val="accent1"/>
          </a:solidFill>
          <a:ln>
            <a:noFill/>
          </a:ln>
          <a:effectLst/>
        </p:spPr>
        <p:txBody>
          <a:bodyPr lIns="45720" rIns="45720" rtlCol="0" anchor="ctr" anchorCtr="1"/>
          <a:lstStyle/>
          <a:p>
            <a:pPr algn="ctr"/>
            <a:r>
              <a:rPr lang="en-US" b="1">
                <a:solidFill>
                  <a:schemeClr val="bg1"/>
                </a:solidFill>
              </a:rPr>
              <a:t>Annual </a:t>
            </a:r>
            <a:br>
              <a:rPr lang="en-US" b="1">
                <a:solidFill>
                  <a:schemeClr val="bg1"/>
                </a:solidFill>
              </a:rPr>
            </a:br>
            <a:r>
              <a:rPr lang="en-US" b="1">
                <a:solidFill>
                  <a:schemeClr val="bg1"/>
                </a:solidFill>
              </a:rPr>
              <a:t>Enrollment Period (AEP) </a:t>
            </a:r>
          </a:p>
        </p:txBody>
      </p:sp>
      <p:sp>
        <p:nvSpPr>
          <p:cNvPr id="22" name="Rectangle 21">
            <a:extLst>
              <a:ext uri="{FF2B5EF4-FFF2-40B4-BE49-F238E27FC236}">
                <a16:creationId xmlns:a16="http://schemas.microsoft.com/office/drawing/2014/main" id="{9332003A-3430-3B7D-A73D-83534680CA40}"/>
              </a:ext>
            </a:extLst>
          </p:cNvPr>
          <p:cNvSpPr/>
          <p:nvPr/>
        </p:nvSpPr>
        <p:spPr bwMode="auto">
          <a:xfrm>
            <a:off x="4306324" y="1542260"/>
            <a:ext cx="3582750" cy="785547"/>
          </a:xfrm>
          <a:prstGeom prst="rect">
            <a:avLst/>
          </a:prstGeom>
          <a:solidFill>
            <a:schemeClr val="accent1"/>
          </a:solidFill>
          <a:ln>
            <a:noFill/>
          </a:ln>
          <a:effectLst/>
        </p:spPr>
        <p:txBody>
          <a:bodyPr lIns="45720" rIns="45720" rtlCol="0" anchor="ctr" anchorCtr="1"/>
          <a:lstStyle/>
          <a:p>
            <a:pPr algn="ctr"/>
            <a:r>
              <a:rPr lang="en-US" b="1">
                <a:solidFill>
                  <a:schemeClr val="bg1"/>
                </a:solidFill>
              </a:rPr>
              <a:t>Medicare Advantage Open Enrollment Period (OEP)</a:t>
            </a:r>
          </a:p>
        </p:txBody>
      </p:sp>
      <p:sp>
        <p:nvSpPr>
          <p:cNvPr id="27" name="Rectangle 26">
            <a:extLst>
              <a:ext uri="{FF2B5EF4-FFF2-40B4-BE49-F238E27FC236}">
                <a16:creationId xmlns:a16="http://schemas.microsoft.com/office/drawing/2014/main" id="{6CBF2D37-80EA-CE3C-A97E-369D6417845E}"/>
              </a:ext>
            </a:extLst>
          </p:cNvPr>
          <p:cNvSpPr/>
          <p:nvPr/>
        </p:nvSpPr>
        <p:spPr bwMode="auto">
          <a:xfrm>
            <a:off x="8149504" y="1542260"/>
            <a:ext cx="3582750" cy="785547"/>
          </a:xfrm>
          <a:prstGeom prst="rect">
            <a:avLst/>
          </a:prstGeom>
          <a:solidFill>
            <a:schemeClr val="accent1"/>
          </a:solidFill>
          <a:ln>
            <a:noFill/>
          </a:ln>
          <a:effectLst/>
        </p:spPr>
        <p:txBody>
          <a:bodyPr lIns="45720" rIns="45720" rtlCol="0" anchor="ctr" anchorCtr="1"/>
          <a:lstStyle/>
          <a:p>
            <a:pPr algn="ctr"/>
            <a:r>
              <a:rPr lang="en-US" b="1">
                <a:solidFill>
                  <a:schemeClr val="bg1"/>
                </a:solidFill>
              </a:rPr>
              <a:t>Special </a:t>
            </a:r>
            <a:br>
              <a:rPr lang="en-US" b="1">
                <a:solidFill>
                  <a:schemeClr val="bg1"/>
                </a:solidFill>
              </a:rPr>
            </a:br>
            <a:r>
              <a:rPr lang="en-US" b="1">
                <a:solidFill>
                  <a:schemeClr val="bg1"/>
                </a:solidFill>
              </a:rPr>
              <a:t>Enrollment Period (SEP)</a:t>
            </a:r>
          </a:p>
        </p:txBody>
      </p:sp>
      <p:sp>
        <p:nvSpPr>
          <p:cNvPr id="2" name="Slide Number Placeholder 1">
            <a:extLst>
              <a:ext uri="{FF2B5EF4-FFF2-40B4-BE49-F238E27FC236}">
                <a16:creationId xmlns:a16="http://schemas.microsoft.com/office/drawing/2014/main" id="{0F669CF1-F9C6-7249-C222-7E49612C82D6}"/>
              </a:ext>
            </a:extLst>
          </p:cNvPr>
          <p:cNvSpPr>
            <a:spLocks noGrp="1"/>
          </p:cNvSpPr>
          <p:nvPr>
            <p:ph type="sldNum" sz="quarter" idx="21"/>
          </p:nvPr>
        </p:nvSpPr>
        <p:spPr/>
        <p:txBody>
          <a:bodyPr/>
          <a:lstStyle/>
          <a:p>
            <a:fld id="{63DCA5C9-2E11-4C67-86EB-AE1DE127DC64}" type="slidenum">
              <a:rPr lang="en-US" smtClean="0"/>
              <a:pPr/>
              <a:t>11</a:t>
            </a:fld>
            <a:endParaRPr lang="en-US"/>
          </a:p>
        </p:txBody>
      </p:sp>
      <p:sp>
        <p:nvSpPr>
          <p:cNvPr id="3" name="Title 2">
            <a:extLst>
              <a:ext uri="{FF2B5EF4-FFF2-40B4-BE49-F238E27FC236}">
                <a16:creationId xmlns:a16="http://schemas.microsoft.com/office/drawing/2014/main" id="{7EECB9CD-A921-4F7C-E6C4-F4B16D620733}"/>
              </a:ext>
            </a:extLst>
          </p:cNvPr>
          <p:cNvSpPr>
            <a:spLocks noGrp="1"/>
          </p:cNvSpPr>
          <p:nvPr>
            <p:ph type="title"/>
          </p:nvPr>
        </p:nvSpPr>
        <p:spPr>
          <a:xfrm>
            <a:off x="457200" y="457199"/>
            <a:ext cx="11247120" cy="457200"/>
          </a:xfrm>
        </p:spPr>
        <p:txBody>
          <a:bodyPr/>
          <a:lstStyle/>
          <a:p>
            <a:r>
              <a:rPr lang="en-US"/>
              <a:t>Additional enrollment periods</a:t>
            </a:r>
          </a:p>
        </p:txBody>
      </p:sp>
      <p:sp>
        <p:nvSpPr>
          <p:cNvPr id="4" name="Footer Placeholder 3">
            <a:extLst>
              <a:ext uri="{FF2B5EF4-FFF2-40B4-BE49-F238E27FC236}">
                <a16:creationId xmlns:a16="http://schemas.microsoft.com/office/drawing/2014/main" id="{BD1853D4-4A74-0FFE-B3B1-CC0BED98EBF0}"/>
              </a:ext>
            </a:extLst>
          </p:cNvPr>
          <p:cNvSpPr>
            <a:spLocks noGrp="1"/>
          </p:cNvSpPr>
          <p:nvPr>
            <p:ph type="ftr" sz="quarter" idx="10"/>
          </p:nvPr>
        </p:nvSpPr>
        <p:spPr/>
        <p:txBody>
          <a:bodyPr/>
          <a:lstStyle/>
          <a:p>
            <a:pPr lvl="6"/>
            <a:r>
              <a:rPr lang="en-US"/>
              <a:t>© 2024 WTW. Proprietary and confidential. For WTW and WTW client use only.</a:t>
            </a:r>
          </a:p>
        </p:txBody>
      </p:sp>
      <p:sp>
        <p:nvSpPr>
          <p:cNvPr id="19" name="Rectangle: Rounded Corners 18">
            <a:extLst>
              <a:ext uri="{FF2B5EF4-FFF2-40B4-BE49-F238E27FC236}">
                <a16:creationId xmlns:a16="http://schemas.microsoft.com/office/drawing/2014/main" id="{4E27CECA-9995-9C54-6B03-51AAF863B2B1}"/>
              </a:ext>
            </a:extLst>
          </p:cNvPr>
          <p:cNvSpPr>
            <a:spLocks noChangeAspect="1"/>
          </p:cNvSpPr>
          <p:nvPr/>
        </p:nvSpPr>
        <p:spPr>
          <a:xfrm>
            <a:off x="4304625" y="2327809"/>
            <a:ext cx="3582749" cy="369416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182880" rtlCol="0" anchor="t" anchorCtr="0">
            <a:noAutofit/>
          </a:bodyPr>
          <a:lstStyle/>
          <a:p>
            <a:pPr>
              <a:spcAft>
                <a:spcPts val="1200"/>
              </a:spcAft>
            </a:pPr>
            <a:r>
              <a:rPr lang="en-US" sz="1600" b="1">
                <a:solidFill>
                  <a:schemeClr val="tx2"/>
                </a:solidFill>
              </a:rPr>
              <a:t>January 1 through March 31, effective first of the month after the plan gets your request</a:t>
            </a:r>
          </a:p>
          <a:p>
            <a:pPr marL="169863" indent="-169863">
              <a:spcAft>
                <a:spcPts val="900"/>
              </a:spcAft>
              <a:buFont typeface="Arial" panose="020B0604020202020204" pitchFamily="34" charset="0"/>
              <a:buChar char="•"/>
            </a:pPr>
            <a:r>
              <a:rPr lang="en-US" sz="1400">
                <a:solidFill>
                  <a:schemeClr val="tx1"/>
                </a:solidFill>
              </a:rPr>
              <a:t>Available only if you’re already in a Medicare Advantage Plan</a:t>
            </a:r>
          </a:p>
          <a:p>
            <a:pPr marL="169863" indent="-169863">
              <a:spcAft>
                <a:spcPts val="900"/>
              </a:spcAft>
              <a:buFont typeface="Arial" panose="020B0604020202020204" pitchFamily="34" charset="0"/>
              <a:buChar char="•"/>
            </a:pPr>
            <a:r>
              <a:rPr lang="en-US" sz="1400">
                <a:solidFill>
                  <a:schemeClr val="tx1"/>
                </a:solidFill>
              </a:rPr>
              <a:t>Within the first 3 months you get Medicare</a:t>
            </a:r>
          </a:p>
          <a:p>
            <a:pPr marL="169863" indent="-169863">
              <a:spcAft>
                <a:spcPts val="900"/>
              </a:spcAft>
              <a:buFont typeface="Arial" panose="020B0604020202020204" pitchFamily="34" charset="0"/>
              <a:buChar char="•"/>
            </a:pPr>
            <a:r>
              <a:rPr lang="en-US" sz="1400">
                <a:solidFill>
                  <a:schemeClr val="tx1"/>
                </a:solidFill>
              </a:rPr>
              <a:t>Switch to another Medicare Advantage Plan with or without drug coverage</a:t>
            </a:r>
          </a:p>
          <a:p>
            <a:pPr marL="169863" indent="-169863">
              <a:spcAft>
                <a:spcPts val="900"/>
              </a:spcAft>
              <a:buFont typeface="Arial" panose="020B0604020202020204" pitchFamily="34" charset="0"/>
              <a:buChar char="•"/>
            </a:pPr>
            <a:r>
              <a:rPr lang="en-US" sz="1400">
                <a:solidFill>
                  <a:schemeClr val="tx1"/>
                </a:solidFill>
              </a:rPr>
              <a:t>Drop your Medicare Advantage Plan and go back to Original Medicare</a:t>
            </a:r>
          </a:p>
          <a:p>
            <a:pPr marL="169863" indent="-169863">
              <a:spcAft>
                <a:spcPts val="900"/>
              </a:spcAft>
              <a:buFont typeface="Arial" panose="020B0604020202020204" pitchFamily="34" charset="0"/>
              <a:buChar char="•"/>
            </a:pPr>
            <a:r>
              <a:rPr lang="en-US" sz="1400">
                <a:solidFill>
                  <a:schemeClr val="tx1"/>
                </a:solidFill>
              </a:rPr>
              <a:t>Join a Medicare drug plan</a:t>
            </a:r>
          </a:p>
        </p:txBody>
      </p:sp>
      <p:sp>
        <p:nvSpPr>
          <p:cNvPr id="23" name="Rectangle: Rounded Corners 22">
            <a:extLst>
              <a:ext uri="{FF2B5EF4-FFF2-40B4-BE49-F238E27FC236}">
                <a16:creationId xmlns:a16="http://schemas.microsoft.com/office/drawing/2014/main" id="{1B422A3B-03D9-CAAC-505A-0E03FDB393FC}"/>
              </a:ext>
            </a:extLst>
          </p:cNvPr>
          <p:cNvSpPr>
            <a:spLocks noChangeAspect="1"/>
          </p:cNvSpPr>
          <p:nvPr/>
        </p:nvSpPr>
        <p:spPr>
          <a:xfrm>
            <a:off x="8149504" y="2327809"/>
            <a:ext cx="3582749" cy="369416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182880" rtlCol="0" anchor="t" anchorCtr="0">
            <a:noAutofit/>
          </a:bodyPr>
          <a:lstStyle/>
          <a:p>
            <a:pPr>
              <a:spcAft>
                <a:spcPts val="1200"/>
              </a:spcAft>
            </a:pPr>
            <a:r>
              <a:rPr lang="en-US" sz="1600" b="1">
                <a:solidFill>
                  <a:schemeClr val="tx2"/>
                </a:solidFill>
              </a:rPr>
              <a:t>Examples</a:t>
            </a:r>
          </a:p>
          <a:p>
            <a:pPr marL="169863" indent="-169863">
              <a:spcAft>
                <a:spcPts val="900"/>
              </a:spcAft>
              <a:buFont typeface="Arial" panose="020B0604020202020204" pitchFamily="34" charset="0"/>
              <a:buChar char="•"/>
            </a:pPr>
            <a:r>
              <a:rPr lang="en-US" sz="1400">
                <a:solidFill>
                  <a:schemeClr val="tx1"/>
                </a:solidFill>
              </a:rPr>
              <a:t>Moving to a new address </a:t>
            </a:r>
          </a:p>
          <a:p>
            <a:pPr marL="169863" indent="-169863">
              <a:spcAft>
                <a:spcPts val="900"/>
              </a:spcAft>
              <a:buFont typeface="Arial" panose="020B0604020202020204" pitchFamily="34" charset="0"/>
              <a:buChar char="•"/>
            </a:pPr>
            <a:r>
              <a:rPr lang="en-US" sz="1400">
                <a:solidFill>
                  <a:schemeClr val="tx1"/>
                </a:solidFill>
              </a:rPr>
              <a:t>Losing or changing your current coverage</a:t>
            </a:r>
          </a:p>
          <a:p>
            <a:pPr marL="169863" indent="-169863">
              <a:spcAft>
                <a:spcPts val="900"/>
              </a:spcAft>
              <a:buFont typeface="Arial" panose="020B0604020202020204" pitchFamily="34" charset="0"/>
              <a:buChar char="•"/>
            </a:pPr>
            <a:r>
              <a:rPr lang="en-US" sz="1400">
                <a:solidFill>
                  <a:schemeClr val="tx1"/>
                </a:solidFill>
              </a:rPr>
              <a:t>Getting Medicaid</a:t>
            </a:r>
          </a:p>
          <a:p>
            <a:pPr marL="169863" indent="-169863">
              <a:spcAft>
                <a:spcPts val="900"/>
              </a:spcAft>
              <a:buFont typeface="Arial" panose="020B0604020202020204" pitchFamily="34" charset="0"/>
              <a:buChar char="•"/>
            </a:pPr>
            <a:r>
              <a:rPr lang="en-US" sz="1400">
                <a:solidFill>
                  <a:schemeClr val="tx1"/>
                </a:solidFill>
              </a:rPr>
              <a:t>Getting extra help paying drugs costs </a:t>
            </a:r>
          </a:p>
          <a:p>
            <a:pPr marL="169863" indent="-169863">
              <a:spcAft>
                <a:spcPts val="900"/>
              </a:spcAft>
              <a:buFont typeface="Arial" panose="020B0604020202020204" pitchFamily="34" charset="0"/>
              <a:buChar char="•"/>
            </a:pPr>
            <a:r>
              <a:rPr lang="en-US" sz="1400">
                <a:solidFill>
                  <a:schemeClr val="tx1"/>
                </a:solidFill>
              </a:rPr>
              <a:t>And more (see medicare.gov)</a:t>
            </a:r>
          </a:p>
          <a:p>
            <a:pPr marL="169863" indent="-169863">
              <a:spcAft>
                <a:spcPts val="900"/>
              </a:spcAft>
              <a:buFont typeface="Arial" panose="020B0604020202020204" pitchFamily="34" charset="0"/>
              <a:buChar char="•"/>
            </a:pPr>
            <a:endParaRPr lang="en-US" sz="1400">
              <a:solidFill>
                <a:schemeClr val="tx1"/>
              </a:solidFill>
            </a:endParaRPr>
          </a:p>
        </p:txBody>
      </p:sp>
      <p:sp>
        <p:nvSpPr>
          <p:cNvPr id="8" name="Rectangle: Rounded Corners 7">
            <a:extLst>
              <a:ext uri="{FF2B5EF4-FFF2-40B4-BE49-F238E27FC236}">
                <a16:creationId xmlns:a16="http://schemas.microsoft.com/office/drawing/2014/main" id="{E97B45B3-68A8-C2EE-C0EC-0EF04BFFBF48}"/>
              </a:ext>
            </a:extLst>
          </p:cNvPr>
          <p:cNvSpPr>
            <a:spLocks noChangeAspect="1"/>
          </p:cNvSpPr>
          <p:nvPr/>
        </p:nvSpPr>
        <p:spPr>
          <a:xfrm>
            <a:off x="457198" y="2327808"/>
            <a:ext cx="3582749" cy="369416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182880" rtlCol="0" anchor="t" anchorCtr="0">
            <a:noAutofit/>
          </a:bodyPr>
          <a:lstStyle/>
          <a:p>
            <a:pPr>
              <a:spcAft>
                <a:spcPts val="1200"/>
              </a:spcAft>
            </a:pPr>
            <a:r>
              <a:rPr lang="en-US" sz="1600" b="1">
                <a:solidFill>
                  <a:schemeClr val="tx2"/>
                </a:solidFill>
              </a:rPr>
              <a:t>October 15 through </a:t>
            </a:r>
            <a:br>
              <a:rPr lang="en-US" sz="1600" b="1">
                <a:solidFill>
                  <a:schemeClr val="tx2"/>
                </a:solidFill>
              </a:rPr>
            </a:br>
            <a:r>
              <a:rPr lang="en-US" sz="1600" b="1">
                <a:solidFill>
                  <a:schemeClr val="tx2"/>
                </a:solidFill>
              </a:rPr>
              <a:t>December 7, effective January 1 of the next year</a:t>
            </a:r>
          </a:p>
          <a:p>
            <a:pPr marL="169863" indent="-169863">
              <a:spcAft>
                <a:spcPts val="900"/>
              </a:spcAft>
              <a:buFont typeface="Arial" panose="020B0604020202020204" pitchFamily="34" charset="0"/>
              <a:buChar char="•"/>
            </a:pPr>
            <a:r>
              <a:rPr lang="en-US" sz="1400">
                <a:solidFill>
                  <a:schemeClr val="tx1"/>
                </a:solidFill>
              </a:rPr>
              <a:t>Join, drop, or switch to another Medicare Advantage Plan </a:t>
            </a:r>
          </a:p>
          <a:p>
            <a:pPr marL="169863" indent="-169863">
              <a:spcAft>
                <a:spcPts val="900"/>
              </a:spcAft>
              <a:buFont typeface="Arial" panose="020B0604020202020204" pitchFamily="34" charset="0"/>
              <a:buChar char="•"/>
            </a:pPr>
            <a:r>
              <a:rPr lang="en-US" sz="1400">
                <a:solidFill>
                  <a:schemeClr val="tx1"/>
                </a:solidFill>
              </a:rPr>
              <a:t>Switch from Original Medicare to a Medicare Advantage Plan.</a:t>
            </a:r>
          </a:p>
          <a:p>
            <a:pPr marL="169863" indent="-169863">
              <a:spcAft>
                <a:spcPts val="900"/>
              </a:spcAft>
              <a:buFont typeface="Arial" panose="020B0604020202020204" pitchFamily="34" charset="0"/>
              <a:buChar char="•"/>
            </a:pPr>
            <a:r>
              <a:rPr lang="en-US" sz="1400">
                <a:solidFill>
                  <a:schemeClr val="tx1"/>
                </a:solidFill>
              </a:rPr>
              <a:t>Join a Medicare drug plan if you're in Original Medicare.</a:t>
            </a:r>
          </a:p>
          <a:p>
            <a:pPr marL="169863" indent="-169863">
              <a:spcAft>
                <a:spcPts val="900"/>
              </a:spcAft>
              <a:buFont typeface="Arial" panose="020B0604020202020204" pitchFamily="34" charset="0"/>
              <a:buChar char="•"/>
            </a:pPr>
            <a:r>
              <a:rPr lang="en-US" sz="1400">
                <a:solidFill>
                  <a:schemeClr val="tx1"/>
                </a:solidFill>
              </a:rPr>
              <a:t>Switch from one Medicare drug plan to another if you're in Original Medicare</a:t>
            </a:r>
          </a:p>
        </p:txBody>
      </p:sp>
      <p:pic>
        <p:nvPicPr>
          <p:cNvPr id="5" name="Picture 4">
            <a:extLst>
              <a:ext uri="{FF2B5EF4-FFF2-40B4-BE49-F238E27FC236}">
                <a16:creationId xmlns:a16="http://schemas.microsoft.com/office/drawing/2014/main" id="{CD347952-47A1-36C5-4083-B33E251E09C0}"/>
              </a:ext>
            </a:extLst>
          </p:cNvPr>
          <p:cNvPicPr>
            <a:picLocks noChangeAspect="1"/>
          </p:cNvPicPr>
          <p:nvPr/>
        </p:nvPicPr>
        <p:blipFill rotWithShape="1">
          <a:blip r:embed="rId3">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3383559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669CF1-F9C6-7249-C222-7E49612C82D6}"/>
              </a:ext>
            </a:extLst>
          </p:cNvPr>
          <p:cNvSpPr>
            <a:spLocks noGrp="1"/>
          </p:cNvSpPr>
          <p:nvPr>
            <p:ph type="sldNum" sz="quarter" idx="21"/>
          </p:nvPr>
        </p:nvSpPr>
        <p:spPr/>
        <p:txBody>
          <a:bodyPr/>
          <a:lstStyle/>
          <a:p>
            <a:fld id="{63DCA5C9-2E11-4C67-86EB-AE1DE127DC64}" type="slidenum">
              <a:rPr lang="en-US" smtClean="0"/>
              <a:pPr/>
              <a:t>12</a:t>
            </a:fld>
            <a:endParaRPr lang="en-US"/>
          </a:p>
        </p:txBody>
      </p:sp>
      <p:sp>
        <p:nvSpPr>
          <p:cNvPr id="3" name="Title 2">
            <a:extLst>
              <a:ext uri="{FF2B5EF4-FFF2-40B4-BE49-F238E27FC236}">
                <a16:creationId xmlns:a16="http://schemas.microsoft.com/office/drawing/2014/main" id="{7EECB9CD-A921-4F7C-E6C4-F4B16D620733}"/>
              </a:ext>
            </a:extLst>
          </p:cNvPr>
          <p:cNvSpPr>
            <a:spLocks noGrp="1"/>
          </p:cNvSpPr>
          <p:nvPr>
            <p:ph type="title"/>
          </p:nvPr>
        </p:nvSpPr>
        <p:spPr>
          <a:xfrm>
            <a:off x="457200" y="457199"/>
            <a:ext cx="11247120" cy="457200"/>
          </a:xfrm>
        </p:spPr>
        <p:txBody>
          <a:bodyPr/>
          <a:lstStyle/>
          <a:p>
            <a:r>
              <a:rPr lang="en-US">
                <a:ea typeface="Roboto Medium"/>
              </a:rPr>
              <a:t>Creditable prescription drug coverage </a:t>
            </a:r>
            <a:r>
              <a:rPr lang="en-US" sz="2000" i="1">
                <a:ea typeface="Roboto Medium"/>
              </a:rPr>
              <a:t>(a.k.a. creditable coverage)</a:t>
            </a:r>
          </a:p>
        </p:txBody>
      </p:sp>
      <p:sp>
        <p:nvSpPr>
          <p:cNvPr id="4" name="Footer Placeholder 3">
            <a:extLst>
              <a:ext uri="{FF2B5EF4-FFF2-40B4-BE49-F238E27FC236}">
                <a16:creationId xmlns:a16="http://schemas.microsoft.com/office/drawing/2014/main" id="{BD1853D4-4A74-0FFE-B3B1-CC0BED98EBF0}"/>
              </a:ext>
            </a:extLst>
          </p:cNvPr>
          <p:cNvSpPr>
            <a:spLocks noGrp="1"/>
          </p:cNvSpPr>
          <p:nvPr>
            <p:ph type="ftr" sz="quarter" idx="10"/>
          </p:nvPr>
        </p:nvSpPr>
        <p:spPr/>
        <p:txBody>
          <a:bodyPr/>
          <a:lstStyle/>
          <a:p>
            <a:pPr lvl="6"/>
            <a:r>
              <a:rPr lang="en-US"/>
              <a:t>© 2024 WTW. Proprietary and confidential. For WTW and WTW client use only.</a:t>
            </a:r>
          </a:p>
        </p:txBody>
      </p:sp>
      <p:sp>
        <p:nvSpPr>
          <p:cNvPr id="11" name="Rectangle 10">
            <a:extLst>
              <a:ext uri="{FF2B5EF4-FFF2-40B4-BE49-F238E27FC236}">
                <a16:creationId xmlns:a16="http://schemas.microsoft.com/office/drawing/2014/main" id="{22150B42-E352-6D40-060D-37CCAA3886CD}"/>
              </a:ext>
            </a:extLst>
          </p:cNvPr>
          <p:cNvSpPr>
            <a:spLocks/>
          </p:cNvSpPr>
          <p:nvPr/>
        </p:nvSpPr>
        <p:spPr>
          <a:xfrm>
            <a:off x="9534037" y="2864371"/>
            <a:ext cx="2221080" cy="107137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spcAft>
                <a:spcPts val="1200"/>
              </a:spcAft>
              <a:buClr>
                <a:schemeClr val="tx2"/>
              </a:buClr>
            </a:pPr>
            <a:r>
              <a:rPr lang="en-US" b="1" dirty="0">
                <a:solidFill>
                  <a:schemeClr val="tx2"/>
                </a:solidFill>
              </a:rPr>
              <a:t>Creditable prescription drug coverage </a:t>
            </a:r>
            <a:r>
              <a:rPr lang="en-US" dirty="0">
                <a:solidFill>
                  <a:schemeClr val="tx1"/>
                </a:solidFill>
              </a:rPr>
              <a:t>is coverage that is equal to or better than Medicare’s standard prescription drug coverage.</a:t>
            </a:r>
            <a:endParaRPr lang="en-US" b="0" i="0" dirty="0">
              <a:solidFill>
                <a:srgbClr val="202124"/>
              </a:solidFill>
              <a:effectLst/>
            </a:endParaRPr>
          </a:p>
        </p:txBody>
      </p:sp>
      <p:sp>
        <p:nvSpPr>
          <p:cNvPr id="6" name="Rectangle 5">
            <a:extLst>
              <a:ext uri="{FF2B5EF4-FFF2-40B4-BE49-F238E27FC236}">
                <a16:creationId xmlns:a16="http://schemas.microsoft.com/office/drawing/2014/main" id="{0EA94014-7768-4E60-18B6-3BF5F4747DB2}"/>
              </a:ext>
            </a:extLst>
          </p:cNvPr>
          <p:cNvSpPr>
            <a:spLocks/>
          </p:cNvSpPr>
          <p:nvPr/>
        </p:nvSpPr>
        <p:spPr>
          <a:xfrm>
            <a:off x="2733041" y="2864371"/>
            <a:ext cx="5474383" cy="28808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spcAft>
                <a:spcPts val="1200"/>
              </a:spcAft>
              <a:buClr>
                <a:schemeClr val="tx2"/>
              </a:buClr>
            </a:pPr>
            <a:r>
              <a:rPr lang="en-US" b="1" dirty="0">
                <a:solidFill>
                  <a:schemeClr val="tx2"/>
                </a:solidFill>
              </a:rPr>
              <a:t>Once a person loses creditable drug coverage,</a:t>
            </a:r>
            <a:r>
              <a:rPr lang="en-US" dirty="0">
                <a:solidFill>
                  <a:schemeClr val="tx1"/>
                </a:solidFill>
              </a:rPr>
              <a:t> </a:t>
            </a:r>
            <a:r>
              <a:rPr lang="en-US" sz="1600" dirty="0">
                <a:solidFill>
                  <a:schemeClr val="tx1"/>
                </a:solidFill>
              </a:rPr>
              <a:t>they have 63 days to join a Part D plan to avoid a penalty.</a:t>
            </a:r>
            <a:endParaRPr lang="en-US" dirty="0">
              <a:solidFill>
                <a:schemeClr val="tx1"/>
              </a:solidFill>
              <a:cs typeface="Arial" panose="020B0604020202020204"/>
            </a:endParaRPr>
          </a:p>
          <a:p>
            <a:pPr>
              <a:spcAft>
                <a:spcPts val="1200"/>
              </a:spcAft>
            </a:pPr>
            <a:r>
              <a:rPr lang="en-US" sz="1600" dirty="0">
                <a:solidFill>
                  <a:schemeClr val="tx1"/>
                </a:solidFill>
              </a:rPr>
              <a:t>They may avoid a penalty: </a:t>
            </a:r>
          </a:p>
          <a:p>
            <a:pPr marL="342900" lvl="1" indent="-228600">
              <a:spcAft>
                <a:spcPts val="1200"/>
              </a:spcAft>
              <a:buClr>
                <a:schemeClr val="tx2"/>
              </a:buClr>
              <a:buFont typeface="Arial" panose="020B0604020202020204" pitchFamily="34" charset="0"/>
              <a:buChar char="•"/>
              <a:tabLst>
                <a:tab pos="228600" algn="l"/>
              </a:tabLst>
            </a:pPr>
            <a:r>
              <a:rPr lang="en-US" sz="1600" dirty="0">
                <a:solidFill>
                  <a:schemeClr val="tx1"/>
                </a:solidFill>
              </a:rPr>
              <a:t>If they have creditable drug coverage</a:t>
            </a:r>
          </a:p>
          <a:p>
            <a:pPr marL="342900" lvl="1" indent="-228600">
              <a:spcAft>
                <a:spcPts val="1200"/>
              </a:spcAft>
              <a:buClr>
                <a:schemeClr val="tx2"/>
              </a:buClr>
              <a:buFont typeface="Arial" panose="020B0604020202020204" pitchFamily="34" charset="0"/>
              <a:buChar char="•"/>
              <a:tabLst>
                <a:tab pos="228600" algn="l"/>
              </a:tabLst>
            </a:pPr>
            <a:r>
              <a:rPr lang="en-US" sz="1600" dirty="0">
                <a:solidFill>
                  <a:schemeClr val="tx1"/>
                </a:solidFill>
              </a:rPr>
              <a:t>Have job-based creditable drug coverage through themselves or a spouse’s employment, or</a:t>
            </a:r>
          </a:p>
          <a:p>
            <a:pPr marL="342900" lvl="1" indent="-228600">
              <a:spcAft>
                <a:spcPts val="1200"/>
              </a:spcAft>
              <a:buClr>
                <a:schemeClr val="tx2"/>
              </a:buClr>
              <a:buFont typeface="Arial" panose="020B0604020202020204" pitchFamily="34" charset="0"/>
              <a:buChar char="•"/>
              <a:tabLst>
                <a:tab pos="228600" algn="l"/>
              </a:tabLst>
            </a:pPr>
            <a:r>
              <a:rPr lang="en-US" sz="1600" dirty="0">
                <a:solidFill>
                  <a:schemeClr val="tx1"/>
                </a:solidFill>
              </a:rPr>
              <a:t>Are eligible for </a:t>
            </a:r>
            <a:r>
              <a:rPr lang="en-US" sz="1600" i="1" dirty="0">
                <a:solidFill>
                  <a:schemeClr val="tx1"/>
                </a:solidFill>
              </a:rPr>
              <a:t>Extra Help</a:t>
            </a:r>
            <a:endParaRPr lang="en-US" sz="1600" i="1" dirty="0">
              <a:solidFill>
                <a:schemeClr val="tx1"/>
              </a:solidFill>
              <a:cs typeface="Arial" panose="020B0604020202020204"/>
            </a:endParaRPr>
          </a:p>
        </p:txBody>
      </p:sp>
      <p:grpSp>
        <p:nvGrpSpPr>
          <p:cNvPr id="5" name="Group 4">
            <a:extLst>
              <a:ext uri="{FF2B5EF4-FFF2-40B4-BE49-F238E27FC236}">
                <a16:creationId xmlns:a16="http://schemas.microsoft.com/office/drawing/2014/main" id="{39CED66B-4455-9F01-F94E-E424F5A93969}"/>
              </a:ext>
            </a:extLst>
          </p:cNvPr>
          <p:cNvGrpSpPr/>
          <p:nvPr/>
        </p:nvGrpSpPr>
        <p:grpSpPr>
          <a:xfrm>
            <a:off x="8530862" y="2922077"/>
            <a:ext cx="809625" cy="820369"/>
            <a:chOff x="8532718" y="2511745"/>
            <a:chExt cx="809625" cy="820369"/>
          </a:xfrm>
        </p:grpSpPr>
        <p:sp>
          <p:nvSpPr>
            <p:cNvPr id="9" name="Rectangle 8">
              <a:extLst>
                <a:ext uri="{FF2B5EF4-FFF2-40B4-BE49-F238E27FC236}">
                  <a16:creationId xmlns:a16="http://schemas.microsoft.com/office/drawing/2014/main" id="{81AFD576-4EE0-0182-632D-F799ABF267C1}"/>
                </a:ext>
              </a:extLst>
            </p:cNvPr>
            <p:cNvSpPr/>
            <p:nvPr/>
          </p:nvSpPr>
          <p:spPr bwMode="auto">
            <a:xfrm>
              <a:off x="8637493" y="2511745"/>
              <a:ext cx="704850" cy="704850"/>
            </a:xfrm>
            <a:prstGeom prst="rect">
              <a:avLst/>
            </a:prstGeom>
            <a:solidFill>
              <a:srgbClr val="C2A8F0"/>
            </a:solidFill>
            <a:ln>
              <a:noFill/>
            </a:ln>
            <a:effectLst/>
          </p:spPr>
          <p:txBody>
            <a:bodyPr rtlCol="0" anchor="ctr"/>
            <a:lstStyle/>
            <a:p>
              <a:pPr algn="ctr"/>
              <a:endParaRPr lang="en-US"/>
            </a:p>
          </p:txBody>
        </p:sp>
        <p:pic>
          <p:nvPicPr>
            <p:cNvPr id="8" name="Graphic 7">
              <a:extLst>
                <a:ext uri="{FF2B5EF4-FFF2-40B4-BE49-F238E27FC236}">
                  <a16:creationId xmlns:a16="http://schemas.microsoft.com/office/drawing/2014/main" id="{ADFFE847-2FDC-CF21-A554-5DD91EC14F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2718" y="2624712"/>
              <a:ext cx="696999" cy="707402"/>
            </a:xfrm>
            <a:prstGeom prst="rect">
              <a:avLst/>
            </a:prstGeom>
          </p:spPr>
        </p:pic>
      </p:grpSp>
      <p:sp>
        <p:nvSpPr>
          <p:cNvPr id="10" name="TextBox 9">
            <a:extLst>
              <a:ext uri="{FF2B5EF4-FFF2-40B4-BE49-F238E27FC236}">
                <a16:creationId xmlns:a16="http://schemas.microsoft.com/office/drawing/2014/main" id="{40AABFCC-C0D9-3A0B-E6D2-E597D197C94F}"/>
              </a:ext>
            </a:extLst>
          </p:cNvPr>
          <p:cNvSpPr txBox="1"/>
          <p:nvPr/>
        </p:nvSpPr>
        <p:spPr>
          <a:xfrm>
            <a:off x="2722880" y="1587222"/>
            <a:ext cx="9001760" cy="1021818"/>
          </a:xfrm>
          <a:prstGeom prst="rect">
            <a:avLst/>
          </a:prstGeom>
          <a:solidFill>
            <a:srgbClr val="E6E6E6"/>
          </a:solidFill>
        </p:spPr>
        <p:txBody>
          <a:bodyPr wrap="square" lIns="274320" tIns="182880" rIns="274320" bIns="219456" anchor="t">
            <a:spAutoFit/>
          </a:bodyPr>
          <a:lstStyle/>
          <a:p>
            <a:pPr>
              <a:spcAft>
                <a:spcPts val="1200"/>
              </a:spcAft>
            </a:pPr>
            <a:r>
              <a:rPr lang="en-US" sz="2000" b="1" dirty="0"/>
              <a:t>A 1% penalty may be incurred for each full month that a person is not enrolled in Part D upon being eligible </a:t>
            </a:r>
            <a:endParaRPr lang="en-US" sz="2000" b="1" dirty="0">
              <a:cs typeface="Arial"/>
            </a:endParaRPr>
          </a:p>
        </p:txBody>
      </p:sp>
      <p:cxnSp>
        <p:nvCxnSpPr>
          <p:cNvPr id="12" name="Straight Connector 11">
            <a:extLst>
              <a:ext uri="{FF2B5EF4-FFF2-40B4-BE49-F238E27FC236}">
                <a16:creationId xmlns:a16="http://schemas.microsoft.com/office/drawing/2014/main" id="{C3F715D6-2C7A-4433-29E5-FB64982EE523}"/>
              </a:ext>
            </a:extLst>
          </p:cNvPr>
          <p:cNvCxnSpPr>
            <a:cxnSpLocks/>
          </p:cNvCxnSpPr>
          <p:nvPr/>
        </p:nvCxnSpPr>
        <p:spPr>
          <a:xfrm>
            <a:off x="8268384" y="2922077"/>
            <a:ext cx="0" cy="2823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A person and person looking at a piece of paper&#10;&#10;Description automatically generated">
            <a:extLst>
              <a:ext uri="{FF2B5EF4-FFF2-40B4-BE49-F238E27FC236}">
                <a16:creationId xmlns:a16="http://schemas.microsoft.com/office/drawing/2014/main" id="{2C346C1C-9AF7-5D38-BF53-AAFBED40FE1A}"/>
              </a:ext>
            </a:extLst>
          </p:cNvPr>
          <p:cNvPicPr>
            <a:picLocks noChangeAspect="1"/>
          </p:cNvPicPr>
          <p:nvPr/>
        </p:nvPicPr>
        <p:blipFill rotWithShape="1">
          <a:blip r:embed="rId5">
            <a:extLst>
              <a:ext uri="{28A0092B-C50C-407E-A947-70E740481C1C}">
                <a14:useLocalDpi xmlns:a14="http://schemas.microsoft.com/office/drawing/2010/main" val="0"/>
              </a:ext>
            </a:extLst>
          </a:blip>
          <a:srcRect l="66490" t="2601" r="1111"/>
          <a:stretch/>
        </p:blipFill>
        <p:spPr>
          <a:xfrm flipH="1">
            <a:off x="454577" y="1587222"/>
            <a:ext cx="2074753" cy="4158026"/>
          </a:xfrm>
          <a:prstGeom prst="rect">
            <a:avLst/>
          </a:prstGeom>
        </p:spPr>
      </p:pic>
      <p:pic>
        <p:nvPicPr>
          <p:cNvPr id="7" name="Picture 6">
            <a:extLst>
              <a:ext uri="{FF2B5EF4-FFF2-40B4-BE49-F238E27FC236}">
                <a16:creationId xmlns:a16="http://schemas.microsoft.com/office/drawing/2014/main" id="{BCA4AD42-769B-4443-129A-57D1AC149EC6}"/>
              </a:ext>
            </a:extLst>
          </p:cNvPr>
          <p:cNvPicPr>
            <a:picLocks noChangeAspect="1"/>
          </p:cNvPicPr>
          <p:nvPr/>
        </p:nvPicPr>
        <p:blipFill rotWithShape="1">
          <a:blip r:embed="rId6">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3189002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2C23AF-B93E-C2E3-6C60-9EAC43FFFC40}"/>
              </a:ext>
            </a:extLst>
          </p:cNvPr>
          <p:cNvSpPr>
            <a:spLocks noGrp="1"/>
          </p:cNvSpPr>
          <p:nvPr>
            <p:ph type="sldNum" sz="quarter" idx="21"/>
          </p:nvPr>
        </p:nvSpPr>
        <p:spPr/>
        <p:txBody>
          <a:bodyPr/>
          <a:lstStyle/>
          <a:p>
            <a:fld id="{63DCA5C9-2E11-4C67-86EB-AE1DE127DC64}" type="slidenum">
              <a:rPr lang="en-US" smtClean="0"/>
              <a:pPr/>
              <a:t>13</a:t>
            </a:fld>
            <a:endParaRPr lang="en-US"/>
          </a:p>
        </p:txBody>
      </p:sp>
      <p:sp>
        <p:nvSpPr>
          <p:cNvPr id="3" name="Title 2">
            <a:extLst>
              <a:ext uri="{FF2B5EF4-FFF2-40B4-BE49-F238E27FC236}">
                <a16:creationId xmlns:a16="http://schemas.microsoft.com/office/drawing/2014/main" id="{2A56B5E6-38AC-835F-C248-A505140D4CAE}"/>
              </a:ext>
            </a:extLst>
          </p:cNvPr>
          <p:cNvSpPr>
            <a:spLocks noGrp="1"/>
          </p:cNvSpPr>
          <p:nvPr>
            <p:ph type="title"/>
          </p:nvPr>
        </p:nvSpPr>
        <p:spPr/>
        <p:txBody>
          <a:bodyPr/>
          <a:lstStyle/>
          <a:p>
            <a:r>
              <a:rPr lang="en-US" dirty="0"/>
              <a:t>Medicare Part D lifetime late enrollment penalty</a:t>
            </a:r>
          </a:p>
        </p:txBody>
      </p:sp>
      <p:sp>
        <p:nvSpPr>
          <p:cNvPr id="4" name="Footer Placeholder 3">
            <a:extLst>
              <a:ext uri="{FF2B5EF4-FFF2-40B4-BE49-F238E27FC236}">
                <a16:creationId xmlns:a16="http://schemas.microsoft.com/office/drawing/2014/main" id="{A6DC063E-084A-007F-A588-D599E30CC741}"/>
              </a:ext>
            </a:extLst>
          </p:cNvPr>
          <p:cNvSpPr>
            <a:spLocks noGrp="1"/>
          </p:cNvSpPr>
          <p:nvPr>
            <p:ph type="ftr" sz="quarter" idx="10"/>
          </p:nvPr>
        </p:nvSpPr>
        <p:spPr/>
        <p:txBody>
          <a:bodyPr/>
          <a:lstStyle/>
          <a:p>
            <a:pPr lvl="6"/>
            <a:r>
              <a:rPr lang="en-US"/>
              <a:t>© 2024 WTW. Proprietary and confidential. For WTW and WTW client use only.</a:t>
            </a:r>
          </a:p>
        </p:txBody>
      </p:sp>
      <p:sp>
        <p:nvSpPr>
          <p:cNvPr id="13" name="TextBox 12">
            <a:extLst>
              <a:ext uri="{FF2B5EF4-FFF2-40B4-BE49-F238E27FC236}">
                <a16:creationId xmlns:a16="http://schemas.microsoft.com/office/drawing/2014/main" id="{2EA0B109-666A-895B-6C34-E6D97C34065B}"/>
              </a:ext>
            </a:extLst>
          </p:cNvPr>
          <p:cNvSpPr txBox="1"/>
          <p:nvPr/>
        </p:nvSpPr>
        <p:spPr>
          <a:xfrm>
            <a:off x="613950" y="3055579"/>
            <a:ext cx="2095389"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11111"/>
                </a:solidFill>
                <a:effectLst/>
                <a:uLnTx/>
                <a:uFillTx/>
                <a:ea typeface="+mn-ea"/>
                <a:cs typeface="+mn-cs"/>
              </a:rPr>
              <a:t>$34.70</a:t>
            </a:r>
            <a:r>
              <a:rPr kumimoji="0" lang="en-US" sz="4000" b="0" i="0" u="none" strike="noStrike" kern="1200" cap="none" spc="0" normalizeH="0" baseline="0" noProof="0">
                <a:ln>
                  <a:noFill/>
                </a:ln>
                <a:solidFill>
                  <a:srgbClr val="111111"/>
                </a:solidFill>
                <a:effectLst/>
                <a:uLnTx/>
                <a:uFillTx/>
                <a:ea typeface="+mn-ea"/>
                <a:cs typeface="+mn-cs"/>
              </a:rPr>
              <a:t> </a:t>
            </a:r>
            <a:endParaRPr kumimoji="0" lang="en-US" sz="4000" b="0" i="0" u="none" strike="noStrike" kern="1200" cap="none" spc="0" normalizeH="0" baseline="0" noProof="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9D068D55-9B84-6816-B050-E25BCE69ADD5}"/>
              </a:ext>
            </a:extLst>
          </p:cNvPr>
          <p:cNvSpPr txBox="1"/>
          <p:nvPr/>
        </p:nvSpPr>
        <p:spPr>
          <a:xfrm>
            <a:off x="3060060" y="3055579"/>
            <a:ext cx="127000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11111"/>
                </a:solidFill>
                <a:effectLst/>
                <a:uLnTx/>
                <a:uFillTx/>
                <a:ea typeface="+mn-ea"/>
                <a:cs typeface="+mn-cs"/>
              </a:rPr>
              <a:t>1%</a:t>
            </a:r>
            <a:endParaRPr kumimoji="0" lang="en-US" sz="4000" b="0" i="0" u="none" strike="noStrike" kern="1200" cap="none" spc="0" normalizeH="0" baseline="0" noProof="0">
              <a:ln>
                <a:noFill/>
              </a:ln>
              <a:solidFill>
                <a:srgbClr val="000000"/>
              </a:solidFill>
              <a:effectLst/>
              <a:uLnTx/>
              <a:uFillTx/>
              <a:ea typeface="+mn-ea"/>
              <a:cs typeface="+mn-cs"/>
            </a:endParaRPr>
          </a:p>
        </p:txBody>
      </p:sp>
      <p:sp>
        <p:nvSpPr>
          <p:cNvPr id="16" name="Cross 15">
            <a:extLst>
              <a:ext uri="{FF2B5EF4-FFF2-40B4-BE49-F238E27FC236}">
                <a16:creationId xmlns:a16="http://schemas.microsoft.com/office/drawing/2014/main" id="{DFCB9C5F-2463-6350-ABD1-8E7E5271A8F0}"/>
              </a:ext>
            </a:extLst>
          </p:cNvPr>
          <p:cNvSpPr/>
          <p:nvPr/>
        </p:nvSpPr>
        <p:spPr bwMode="auto">
          <a:xfrm rot="18900000">
            <a:off x="2698784" y="3274688"/>
            <a:ext cx="299291" cy="299291"/>
          </a:xfrm>
          <a:prstGeom prst="plus">
            <a:avLst>
              <a:gd name="adj" fmla="val 39583"/>
            </a:avLst>
          </a:prstGeom>
          <a:solidFill>
            <a:schemeClr val="tx2"/>
          </a:solidFill>
          <a:ln>
            <a:noFill/>
          </a:ln>
          <a:effectLst/>
        </p:spPr>
        <p:txBody>
          <a:bodyPr rtlCol="0" anchor="ctr"/>
          <a:lstStyle/>
          <a:p>
            <a:pPr algn="ctr"/>
            <a:endParaRPr lang="en-US"/>
          </a:p>
        </p:txBody>
      </p:sp>
      <p:sp>
        <p:nvSpPr>
          <p:cNvPr id="17" name="TextBox 16">
            <a:extLst>
              <a:ext uri="{FF2B5EF4-FFF2-40B4-BE49-F238E27FC236}">
                <a16:creationId xmlns:a16="http://schemas.microsoft.com/office/drawing/2014/main" id="{3CD884C8-5B54-8372-B2B3-AB8CEEEAACFA}"/>
              </a:ext>
            </a:extLst>
          </p:cNvPr>
          <p:cNvSpPr txBox="1"/>
          <p:nvPr/>
        </p:nvSpPr>
        <p:spPr>
          <a:xfrm>
            <a:off x="4831691" y="2789796"/>
            <a:ext cx="274476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ea typeface="+mn-ea"/>
                <a:cs typeface="+mn-cs"/>
              </a:rPr>
              <a:t># of full </a:t>
            </a:r>
            <a:br>
              <a:rPr kumimoji="0" lang="en-US" sz="2400" b="1" i="0" u="none" strike="noStrike" kern="1200" cap="none" spc="0" normalizeH="0" baseline="0" noProof="0" dirty="0">
                <a:ln>
                  <a:noFill/>
                </a:ln>
                <a:solidFill>
                  <a:srgbClr val="111111"/>
                </a:solidFill>
                <a:effectLst/>
                <a:uLnTx/>
                <a:uFillTx/>
                <a:ea typeface="+mn-ea"/>
                <a:cs typeface="+mn-cs"/>
              </a:rPr>
            </a:br>
            <a:r>
              <a:rPr kumimoji="0" lang="en-US" sz="2400" b="1" i="0" u="none" strike="noStrike" kern="1200" cap="none" spc="0" normalizeH="0" baseline="0" noProof="0" dirty="0">
                <a:ln>
                  <a:noFill/>
                </a:ln>
                <a:solidFill>
                  <a:srgbClr val="111111"/>
                </a:solidFill>
                <a:effectLst/>
                <a:uLnTx/>
                <a:uFillTx/>
                <a:ea typeface="+mn-ea"/>
                <a:cs typeface="+mn-cs"/>
              </a:rPr>
              <a:t>months without creditable coverage</a:t>
            </a:r>
          </a:p>
        </p:txBody>
      </p:sp>
      <p:grpSp>
        <p:nvGrpSpPr>
          <p:cNvPr id="20" name="Group 19">
            <a:extLst>
              <a:ext uri="{FF2B5EF4-FFF2-40B4-BE49-F238E27FC236}">
                <a16:creationId xmlns:a16="http://schemas.microsoft.com/office/drawing/2014/main" id="{894327E0-F03F-08D7-43F7-5996796223CC}"/>
              </a:ext>
            </a:extLst>
          </p:cNvPr>
          <p:cNvGrpSpPr/>
          <p:nvPr/>
        </p:nvGrpSpPr>
        <p:grpSpPr>
          <a:xfrm>
            <a:off x="7734685" y="3312647"/>
            <a:ext cx="261147" cy="158520"/>
            <a:chOff x="4711982" y="2388729"/>
            <a:chExt cx="283464" cy="172067"/>
          </a:xfrm>
        </p:grpSpPr>
        <p:sp>
          <p:nvSpPr>
            <p:cNvPr id="18" name="Rectangle 17">
              <a:extLst>
                <a:ext uri="{FF2B5EF4-FFF2-40B4-BE49-F238E27FC236}">
                  <a16:creationId xmlns:a16="http://schemas.microsoft.com/office/drawing/2014/main" id="{A554CF31-6F84-A0EC-4E4B-B058328C886F}"/>
                </a:ext>
              </a:extLst>
            </p:cNvPr>
            <p:cNvSpPr/>
            <p:nvPr/>
          </p:nvSpPr>
          <p:spPr bwMode="auto">
            <a:xfrm>
              <a:off x="4711982" y="2388729"/>
              <a:ext cx="283464" cy="63217"/>
            </a:xfrm>
            <a:prstGeom prst="rect">
              <a:avLst/>
            </a:prstGeom>
            <a:solidFill>
              <a:schemeClr val="tx2"/>
            </a:solidFill>
            <a:ln>
              <a:noFill/>
            </a:ln>
            <a:effectLst/>
          </p:spPr>
          <p:txBody>
            <a:bodyPr rtlCol="0" anchor="ctr"/>
            <a:lstStyle/>
            <a:p>
              <a:pPr algn="ctr"/>
              <a:endParaRPr lang="en-US"/>
            </a:p>
          </p:txBody>
        </p:sp>
        <p:sp>
          <p:nvSpPr>
            <p:cNvPr id="19" name="Rectangle 18">
              <a:extLst>
                <a:ext uri="{FF2B5EF4-FFF2-40B4-BE49-F238E27FC236}">
                  <a16:creationId xmlns:a16="http://schemas.microsoft.com/office/drawing/2014/main" id="{40C99AB0-9E35-B655-79D9-969CD0120443}"/>
                </a:ext>
              </a:extLst>
            </p:cNvPr>
            <p:cNvSpPr/>
            <p:nvPr/>
          </p:nvSpPr>
          <p:spPr bwMode="auto">
            <a:xfrm>
              <a:off x="4711982" y="2497579"/>
              <a:ext cx="283464" cy="63217"/>
            </a:xfrm>
            <a:prstGeom prst="rect">
              <a:avLst/>
            </a:prstGeom>
            <a:solidFill>
              <a:schemeClr val="tx2"/>
            </a:solidFill>
            <a:ln>
              <a:noFill/>
            </a:ln>
            <a:effectLst/>
          </p:spPr>
          <p:txBody>
            <a:bodyPr rtlCol="0" anchor="ctr"/>
            <a:lstStyle/>
            <a:p>
              <a:pPr algn="ctr"/>
              <a:endParaRPr lang="en-US"/>
            </a:p>
          </p:txBody>
        </p:sp>
      </p:grpSp>
      <p:sp>
        <p:nvSpPr>
          <p:cNvPr id="21" name="Cross 20">
            <a:extLst>
              <a:ext uri="{FF2B5EF4-FFF2-40B4-BE49-F238E27FC236}">
                <a16:creationId xmlns:a16="http://schemas.microsoft.com/office/drawing/2014/main" id="{146BA329-9864-399A-B07A-ECB63C57DE3F}"/>
              </a:ext>
            </a:extLst>
          </p:cNvPr>
          <p:cNvSpPr/>
          <p:nvPr/>
        </p:nvSpPr>
        <p:spPr bwMode="auto">
          <a:xfrm rot="18900000">
            <a:off x="4405078" y="3274689"/>
            <a:ext cx="299291" cy="299291"/>
          </a:xfrm>
          <a:prstGeom prst="plus">
            <a:avLst>
              <a:gd name="adj" fmla="val 39583"/>
            </a:avLst>
          </a:prstGeom>
          <a:solidFill>
            <a:schemeClr val="tx2"/>
          </a:solidFill>
          <a:ln>
            <a:noFill/>
          </a:ln>
          <a:effectLst/>
        </p:spPr>
        <p:txBody>
          <a:bodyPr rtlCol="0" anchor="ctr"/>
          <a:lstStyle/>
          <a:p>
            <a:pPr algn="ctr"/>
            <a:endParaRPr lang="en-US"/>
          </a:p>
        </p:txBody>
      </p:sp>
      <p:sp>
        <p:nvSpPr>
          <p:cNvPr id="23" name="Oval 22">
            <a:extLst>
              <a:ext uri="{FF2B5EF4-FFF2-40B4-BE49-F238E27FC236}">
                <a16:creationId xmlns:a16="http://schemas.microsoft.com/office/drawing/2014/main" id="{F6FBAFE3-74B0-3DBD-2111-7E14E2BE7BAB}"/>
              </a:ext>
            </a:extLst>
          </p:cNvPr>
          <p:cNvSpPr/>
          <p:nvPr/>
        </p:nvSpPr>
        <p:spPr bwMode="auto">
          <a:xfrm>
            <a:off x="8412477" y="1867972"/>
            <a:ext cx="3017520" cy="3017520"/>
          </a:xfrm>
          <a:prstGeom prst="ellipse">
            <a:avLst/>
          </a:prstGeom>
          <a:solidFill>
            <a:schemeClr val="tx2"/>
          </a:solidFill>
          <a:ln>
            <a:noFill/>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11111"/>
              </a:solidFill>
              <a:effectLst/>
              <a:uLnTx/>
              <a:uFillTx/>
              <a:ea typeface="+mn-ea"/>
              <a:cs typeface="+mn-cs"/>
            </a:endParaRPr>
          </a:p>
        </p:txBody>
      </p:sp>
      <p:sp>
        <p:nvSpPr>
          <p:cNvPr id="26" name="TextBox 25">
            <a:extLst>
              <a:ext uri="{FF2B5EF4-FFF2-40B4-BE49-F238E27FC236}">
                <a16:creationId xmlns:a16="http://schemas.microsoft.com/office/drawing/2014/main" id="{BA19C8E6-8A67-2CB4-398E-23E558820D32}"/>
              </a:ext>
            </a:extLst>
          </p:cNvPr>
          <p:cNvSpPr txBox="1"/>
          <p:nvPr/>
        </p:nvSpPr>
        <p:spPr>
          <a:xfrm>
            <a:off x="8548855" y="2296964"/>
            <a:ext cx="2744764"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Arial" panose="020B0604020202020204"/>
                <a:ea typeface="+mn-ea"/>
                <a:cs typeface="+mn-cs"/>
              </a:rPr>
              <a:t>Monthly </a:t>
            </a:r>
            <a:br>
              <a:rPr kumimoji="0" lang="en-US" sz="2400" b="1" i="0" u="none" strike="noStrike" kern="1200" cap="none" spc="0" normalizeH="0" baseline="0" noProof="0">
                <a:ln>
                  <a:noFill/>
                </a:ln>
                <a:solidFill>
                  <a:schemeClr val="bg1"/>
                </a:solidFill>
                <a:effectLst/>
                <a:uLnTx/>
                <a:uFillTx/>
                <a:latin typeface="Arial" panose="020B0604020202020204"/>
                <a:ea typeface="+mn-ea"/>
                <a:cs typeface="+mn-cs"/>
              </a:rPr>
            </a:br>
            <a:r>
              <a:rPr kumimoji="0" lang="en-US" sz="2400" b="1" i="0" u="none" strike="noStrike" kern="1200" cap="none" spc="0" normalizeH="0" baseline="0" noProof="0">
                <a:ln>
                  <a:noFill/>
                </a:ln>
                <a:solidFill>
                  <a:schemeClr val="bg1"/>
                </a:solidFill>
                <a:effectLst/>
                <a:uLnTx/>
                <a:uFillTx/>
                <a:latin typeface="Arial" panose="020B0604020202020204"/>
                <a:ea typeface="+mn-ea"/>
                <a:cs typeface="+mn-cs"/>
              </a:rPr>
              <a:t>late enrollment penalty</a:t>
            </a:r>
          </a:p>
        </p:txBody>
      </p:sp>
      <p:pic>
        <p:nvPicPr>
          <p:cNvPr id="28" name="Graphic 27">
            <a:extLst>
              <a:ext uri="{FF2B5EF4-FFF2-40B4-BE49-F238E27FC236}">
                <a16:creationId xmlns:a16="http://schemas.microsoft.com/office/drawing/2014/main" id="{E6EE7B62-C758-9A0A-AB14-29B74ECFC9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6143" y="3594463"/>
            <a:ext cx="890188" cy="833846"/>
          </a:xfrm>
          <a:prstGeom prst="rect">
            <a:avLst/>
          </a:prstGeom>
        </p:spPr>
      </p:pic>
      <p:sp>
        <p:nvSpPr>
          <p:cNvPr id="31" name="TextBox 30">
            <a:extLst>
              <a:ext uri="{FF2B5EF4-FFF2-40B4-BE49-F238E27FC236}">
                <a16:creationId xmlns:a16="http://schemas.microsoft.com/office/drawing/2014/main" id="{E08A261D-BD90-DC90-014C-50A65DD23E8C}"/>
              </a:ext>
            </a:extLst>
          </p:cNvPr>
          <p:cNvSpPr txBox="1"/>
          <p:nvPr/>
        </p:nvSpPr>
        <p:spPr>
          <a:xfrm>
            <a:off x="291539" y="3762608"/>
            <a:ext cx="255732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1111"/>
                </a:solidFill>
                <a:effectLst/>
                <a:uLnTx/>
                <a:uFillTx/>
                <a:latin typeface="Roboto" panose="02000000000000000000" pitchFamily="2" charset="0"/>
                <a:ea typeface="+mn-ea"/>
                <a:cs typeface="+mn-cs"/>
              </a:rPr>
              <a:t>2024 National Base Beneficiary Premium</a:t>
            </a:r>
          </a:p>
        </p:txBody>
      </p:sp>
      <p:pic>
        <p:nvPicPr>
          <p:cNvPr id="5" name="Picture 4">
            <a:extLst>
              <a:ext uri="{FF2B5EF4-FFF2-40B4-BE49-F238E27FC236}">
                <a16:creationId xmlns:a16="http://schemas.microsoft.com/office/drawing/2014/main" id="{7125131A-4CCA-8E58-8BF9-7D0FB4A80670}"/>
              </a:ext>
            </a:extLst>
          </p:cNvPr>
          <p:cNvPicPr>
            <a:picLocks noChangeAspect="1"/>
          </p:cNvPicPr>
          <p:nvPr/>
        </p:nvPicPr>
        <p:blipFill rotWithShape="1">
          <a:blip r:embed="rId5">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2232994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9A78845-D481-BC37-39B3-3AE8282BC4DC}"/>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4870" b="4870"/>
          <a:stretch/>
        </p:blipFill>
        <p:spPr>
          <a:xfrm>
            <a:off x="465138" y="457200"/>
            <a:ext cx="11269662" cy="5791200"/>
          </a:xfrm>
        </p:spPr>
      </p:pic>
      <p:sp>
        <p:nvSpPr>
          <p:cNvPr id="3" name="Title 2">
            <a:extLst>
              <a:ext uri="{FF2B5EF4-FFF2-40B4-BE49-F238E27FC236}">
                <a16:creationId xmlns:a16="http://schemas.microsoft.com/office/drawing/2014/main" id="{59770414-B562-40E2-839E-EA2A9FAC3BBF}"/>
              </a:ext>
            </a:extLst>
          </p:cNvPr>
          <p:cNvSpPr>
            <a:spLocks noGrp="1"/>
          </p:cNvSpPr>
          <p:nvPr>
            <p:ph type="title"/>
          </p:nvPr>
        </p:nvSpPr>
        <p:spPr>
          <a:xfrm>
            <a:off x="465137" y="2686049"/>
            <a:ext cx="3409439" cy="1128137"/>
          </a:xfrm>
        </p:spPr>
        <p:txBody>
          <a:bodyPr/>
          <a:lstStyle/>
          <a:p>
            <a:r>
              <a:rPr lang="en-US" dirty="0"/>
              <a:t>IRA Update</a:t>
            </a:r>
          </a:p>
        </p:txBody>
      </p:sp>
      <p:sp>
        <p:nvSpPr>
          <p:cNvPr id="10" name="Text Placeholder 9">
            <a:extLst>
              <a:ext uri="{FF2B5EF4-FFF2-40B4-BE49-F238E27FC236}">
                <a16:creationId xmlns:a16="http://schemas.microsoft.com/office/drawing/2014/main" id="{456270CA-EBE0-2E42-1172-5028923D40DF}"/>
              </a:ext>
            </a:extLst>
          </p:cNvPr>
          <p:cNvSpPr>
            <a:spLocks noGrp="1"/>
          </p:cNvSpPr>
          <p:nvPr>
            <p:ph type="body" sz="quarter" idx="17"/>
          </p:nvPr>
        </p:nvSpPr>
        <p:spPr/>
        <p:txBody>
          <a:bodyPr/>
          <a:lstStyle/>
          <a:p>
            <a:endParaRPr lang="en-US"/>
          </a:p>
        </p:txBody>
      </p:sp>
      <p:sp>
        <p:nvSpPr>
          <p:cNvPr id="5" name="Slide Number Placeholder 4">
            <a:extLst>
              <a:ext uri="{FF2B5EF4-FFF2-40B4-BE49-F238E27FC236}">
                <a16:creationId xmlns:a16="http://schemas.microsoft.com/office/drawing/2014/main" id="{E2127D03-E9BE-5D62-7616-D5788EEF8899}"/>
              </a:ext>
            </a:extLst>
          </p:cNvPr>
          <p:cNvSpPr>
            <a:spLocks noGrp="1"/>
          </p:cNvSpPr>
          <p:nvPr>
            <p:ph type="sldNum" sz="quarter" idx="19"/>
          </p:nvPr>
        </p:nvSpPr>
        <p:spPr/>
        <p:txBody>
          <a:bodyPr/>
          <a:lstStyle/>
          <a:p>
            <a:fld id="{63DCA5C9-2E11-4C67-86EB-AE1DE127DC64}" type="slidenum">
              <a:rPr lang="en-US" smtClean="0"/>
              <a:pPr/>
              <a:t>14</a:t>
            </a:fld>
            <a:endParaRPr lang="en-US"/>
          </a:p>
        </p:txBody>
      </p:sp>
      <p:sp>
        <p:nvSpPr>
          <p:cNvPr id="6" name="Footer Placeholder 5">
            <a:extLst>
              <a:ext uri="{FF2B5EF4-FFF2-40B4-BE49-F238E27FC236}">
                <a16:creationId xmlns:a16="http://schemas.microsoft.com/office/drawing/2014/main" id="{340D11A2-DFEB-CBC3-5DEE-B3913EB3FFFB}"/>
              </a:ext>
            </a:extLst>
          </p:cNvPr>
          <p:cNvSpPr>
            <a:spLocks noGrp="1"/>
          </p:cNvSpPr>
          <p:nvPr>
            <p:ph type="ftr" sz="quarter" idx="10"/>
          </p:nvPr>
        </p:nvSpPr>
        <p:spPr/>
        <p:txBody>
          <a:bodyPr/>
          <a:lstStyle/>
          <a:p>
            <a:pPr lvl="6"/>
            <a:r>
              <a:rPr lang="en-US"/>
              <a:t>© 2024 WTW. Proprietary and confidential. For WTW and WTW client use only.</a:t>
            </a:r>
          </a:p>
        </p:txBody>
      </p:sp>
      <p:pic>
        <p:nvPicPr>
          <p:cNvPr id="2" name="Picture 1">
            <a:extLst>
              <a:ext uri="{FF2B5EF4-FFF2-40B4-BE49-F238E27FC236}">
                <a16:creationId xmlns:a16="http://schemas.microsoft.com/office/drawing/2014/main" id="{406D62E2-2FA6-BC2E-4B9C-76DE27625755}"/>
              </a:ext>
            </a:extLst>
          </p:cNvPr>
          <p:cNvPicPr>
            <a:picLocks noChangeAspect="1"/>
          </p:cNvPicPr>
          <p:nvPr/>
        </p:nvPicPr>
        <p:blipFill rotWithShape="1">
          <a:blip r:embed="rId3">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191897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B95DB1-7ABB-29F7-9A2B-5DD19B2C17A5}"/>
              </a:ext>
            </a:extLst>
          </p:cNvPr>
          <p:cNvSpPr>
            <a:spLocks noGrp="1"/>
          </p:cNvSpPr>
          <p:nvPr>
            <p:ph type="sldNum" sz="quarter" idx="21"/>
          </p:nvPr>
        </p:nvSpPr>
        <p:spPr/>
        <p:txBody>
          <a:bodyPr/>
          <a:lstStyle/>
          <a:p>
            <a:fld id="{63DCA5C9-2E11-4C67-86EB-AE1DE127DC64}" type="slidenum">
              <a:rPr lang="en-US" smtClean="0"/>
              <a:pPr/>
              <a:t>15</a:t>
            </a:fld>
            <a:endParaRPr lang="en-US"/>
          </a:p>
        </p:txBody>
      </p:sp>
      <p:sp>
        <p:nvSpPr>
          <p:cNvPr id="4" name="Text Placeholder 3">
            <a:extLst>
              <a:ext uri="{FF2B5EF4-FFF2-40B4-BE49-F238E27FC236}">
                <a16:creationId xmlns:a16="http://schemas.microsoft.com/office/drawing/2014/main" id="{432E16E8-A83C-AE06-2ADB-D1599D27A55F}"/>
              </a:ext>
            </a:extLst>
          </p:cNvPr>
          <p:cNvSpPr>
            <a:spLocks noGrp="1"/>
          </p:cNvSpPr>
          <p:nvPr>
            <p:ph type="body" sz="quarter" idx="17"/>
          </p:nvPr>
        </p:nvSpPr>
        <p:spPr/>
        <p:txBody>
          <a:bodyPr/>
          <a:lstStyle/>
          <a:p>
            <a:endParaRPr lang="en-US"/>
          </a:p>
        </p:txBody>
      </p:sp>
      <p:sp>
        <p:nvSpPr>
          <p:cNvPr id="5" name="Title 4">
            <a:extLst>
              <a:ext uri="{FF2B5EF4-FFF2-40B4-BE49-F238E27FC236}">
                <a16:creationId xmlns:a16="http://schemas.microsoft.com/office/drawing/2014/main" id="{8685A49B-A700-9AA7-0C49-C1894A127954}"/>
              </a:ext>
            </a:extLst>
          </p:cNvPr>
          <p:cNvSpPr>
            <a:spLocks noGrp="1"/>
          </p:cNvSpPr>
          <p:nvPr>
            <p:ph type="title"/>
          </p:nvPr>
        </p:nvSpPr>
        <p:spPr/>
        <p:txBody>
          <a:bodyPr/>
          <a:lstStyle/>
          <a:p>
            <a:r>
              <a:rPr lang="en-US"/>
              <a:t>IRA Part D Changes</a:t>
            </a:r>
          </a:p>
        </p:txBody>
      </p:sp>
      <p:sp>
        <p:nvSpPr>
          <p:cNvPr id="6" name="Footer Placeholder 5">
            <a:extLst>
              <a:ext uri="{FF2B5EF4-FFF2-40B4-BE49-F238E27FC236}">
                <a16:creationId xmlns:a16="http://schemas.microsoft.com/office/drawing/2014/main" id="{B99829E8-8C76-2C82-3CF0-34EF44162C26}"/>
              </a:ext>
            </a:extLst>
          </p:cNvPr>
          <p:cNvSpPr>
            <a:spLocks noGrp="1"/>
          </p:cNvSpPr>
          <p:nvPr>
            <p:ph type="ftr" sz="quarter" idx="10"/>
          </p:nvPr>
        </p:nvSpPr>
        <p:spPr/>
        <p:txBody>
          <a:bodyPr/>
          <a:lstStyle/>
          <a:p>
            <a:pPr lvl="6"/>
            <a:r>
              <a:rPr lang="en-US"/>
              <a:t>© 2024 WTW. Proprietary and confidential. For WTW and WTW client use only.</a:t>
            </a:r>
          </a:p>
        </p:txBody>
      </p:sp>
      <p:sp>
        <p:nvSpPr>
          <p:cNvPr id="19" name="Content Placeholder 7">
            <a:extLst>
              <a:ext uri="{FF2B5EF4-FFF2-40B4-BE49-F238E27FC236}">
                <a16:creationId xmlns:a16="http://schemas.microsoft.com/office/drawing/2014/main" id="{33046968-950A-3F8C-9989-284E3FBC0E53}"/>
              </a:ext>
            </a:extLst>
          </p:cNvPr>
          <p:cNvSpPr txBox="1">
            <a:spLocks/>
          </p:cNvSpPr>
          <p:nvPr/>
        </p:nvSpPr>
        <p:spPr>
          <a:xfrm>
            <a:off x="4279256" y="2767407"/>
            <a:ext cx="3633487" cy="3170351"/>
          </a:xfrm>
          <a:prstGeom prst="rect">
            <a:avLst/>
          </a:prstGeom>
          <a:solidFill>
            <a:schemeClr val="bg2"/>
          </a:solidFill>
        </p:spPr>
        <p:txBody>
          <a:bodyPr vert="horz" lIns="182880" tIns="914400" rIns="45720" bIns="91440" rtlCol="0">
            <a:noAutofit/>
          </a:bodyPr>
          <a:lstStyle>
            <a:lvl1pPr marL="0" indent="0" algn="l" defTabSz="914400" rtl="0" eaLnBrk="1" latinLnBrk="0" hangingPunct="1">
              <a:spcBef>
                <a:spcPts val="0"/>
              </a:spcBef>
              <a:spcAft>
                <a:spcPts val="350"/>
              </a:spcAft>
              <a:buFontTx/>
              <a:buNone/>
              <a:defRPr sz="18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6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SzPct val="125000"/>
              <a:buFont typeface="Wingdings" pitchFamily="2" charset="2"/>
              <a:buChar char="§"/>
              <a:defRPr sz="16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SzPct val="125000"/>
              <a:buFont typeface="Wingdings" pitchFamily="2" charset="2"/>
              <a:buChar char="§"/>
              <a:defRPr sz="14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SzPct val="125000"/>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1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1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2" indent="-342900" defTabSz="457200">
              <a:spcAft>
                <a:spcPts val="1200"/>
              </a:spcAft>
              <a:buClr>
                <a:srgbClr val="7F35B2"/>
              </a:buClr>
              <a:buSzPct val="100000"/>
              <a:buFont typeface="+mj-lt"/>
              <a:buAutoNum type="arabicPeriod"/>
              <a:defRPr/>
            </a:pPr>
            <a:r>
              <a:rPr kumimoji="0" lang="en-US" altLang="en-US" sz="1400" b="0" i="0" u="none" strike="noStrike" kern="1200" cap="none" spc="0" normalizeH="0" baseline="0" noProof="0" dirty="0">
                <a:ln>
                  <a:noFill/>
                </a:ln>
                <a:solidFill>
                  <a:srgbClr val="000000"/>
                </a:solidFill>
                <a:effectLst/>
                <a:uLnTx/>
                <a:uFillTx/>
                <a:latin typeface="Arial" panose="020B0604020202020204"/>
                <a:ea typeface="+mn-ea"/>
                <a:cs typeface="+mn-cs"/>
              </a:rPr>
              <a:t>Elimination of 5% coinsurance for catastrophic phase</a:t>
            </a:r>
          </a:p>
          <a:p>
            <a:pPr marL="342900" lvl="2" indent="-342900" defTabSz="457200">
              <a:spcAft>
                <a:spcPts val="1200"/>
              </a:spcAft>
              <a:buClr>
                <a:srgbClr val="7F35B2"/>
              </a:buClr>
              <a:buSzPct val="100000"/>
              <a:buFont typeface="+mj-lt"/>
              <a:buAutoNum type="arabicPeriod"/>
              <a:defRPr/>
            </a:pPr>
            <a:r>
              <a:rPr kumimoji="0" lang="en-US" sz="14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Full low-income subsidy threshold raised from 135% of FPL to 150% of federal poverty level </a:t>
            </a:r>
            <a:endParaRPr kumimoji="0" lang="en-US" alt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2" indent="-342900" algn="l" defTabSz="457200" rtl="0" eaLnBrk="1" fontAlgn="auto" latinLnBrk="0" hangingPunct="1">
              <a:lnSpc>
                <a:spcPct val="100000"/>
              </a:lnSpc>
              <a:spcBef>
                <a:spcPts val="0"/>
              </a:spcBef>
              <a:spcAft>
                <a:spcPts val="1200"/>
              </a:spcAft>
              <a:buClr>
                <a:srgbClr val="7F35B2"/>
              </a:buClr>
              <a:buSzPct val="100000"/>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Increase to “base beneficiary premium” capped at 6% for years 2024-2029</a:t>
            </a:r>
            <a:endParaRPr kumimoji="0" lang="en-US" alt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Content Placeholder 7">
            <a:extLst>
              <a:ext uri="{FF2B5EF4-FFF2-40B4-BE49-F238E27FC236}">
                <a16:creationId xmlns:a16="http://schemas.microsoft.com/office/drawing/2014/main" id="{964EAE28-8546-7389-A6D0-7F3FB653FB63}"/>
              </a:ext>
            </a:extLst>
          </p:cNvPr>
          <p:cNvSpPr txBox="1">
            <a:spLocks/>
          </p:cNvSpPr>
          <p:nvPr/>
        </p:nvSpPr>
        <p:spPr>
          <a:xfrm>
            <a:off x="4279256" y="2767408"/>
            <a:ext cx="3633487" cy="701040"/>
          </a:xfrm>
          <a:prstGeom prst="rect">
            <a:avLst/>
          </a:prstGeom>
          <a:solidFill>
            <a:schemeClr val="accent1"/>
          </a:solidFill>
        </p:spPr>
        <p:txBody>
          <a:bodyPr vert="horz" lIns="45720" tIns="91440" rIns="45720" bIns="137160" rtlCol="0" anchor="ctr">
            <a:noAutofit/>
          </a:bodyPr>
          <a:lstStyle>
            <a:lvl1pPr marL="0" indent="0" algn="l" defTabSz="914400" rtl="0" eaLnBrk="1" latinLnBrk="0" hangingPunct="1">
              <a:spcBef>
                <a:spcPts val="0"/>
              </a:spcBef>
              <a:spcAft>
                <a:spcPts val="350"/>
              </a:spcAft>
              <a:buFontTx/>
              <a:buNone/>
              <a:defRPr sz="18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6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SzPct val="125000"/>
              <a:buFont typeface="Wingdings" pitchFamily="2" charset="2"/>
              <a:buChar char="§"/>
              <a:defRPr sz="16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SzPct val="125000"/>
              <a:buFont typeface="Wingdings" pitchFamily="2" charset="2"/>
              <a:buChar char="§"/>
              <a:defRPr sz="14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SzPct val="125000"/>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1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1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ctr"/>
            <a:r>
              <a:rPr lang="en-US" altLang="en-US" sz="2400" b="1" dirty="0">
                <a:solidFill>
                  <a:schemeClr val="bg1"/>
                </a:solidFill>
              </a:rPr>
              <a:t>2024</a:t>
            </a:r>
            <a:endParaRPr lang="en-US" altLang="en-US" sz="2400" dirty="0">
              <a:solidFill>
                <a:schemeClr val="bg1"/>
              </a:solidFill>
            </a:endParaRPr>
          </a:p>
        </p:txBody>
      </p:sp>
      <p:sp>
        <p:nvSpPr>
          <p:cNvPr id="17" name="Content Placeholder 7">
            <a:extLst>
              <a:ext uri="{FF2B5EF4-FFF2-40B4-BE49-F238E27FC236}">
                <a16:creationId xmlns:a16="http://schemas.microsoft.com/office/drawing/2014/main" id="{9D43F3AD-142F-C00E-6F6B-E02CA21D0129}"/>
              </a:ext>
            </a:extLst>
          </p:cNvPr>
          <p:cNvSpPr txBox="1">
            <a:spLocks/>
          </p:cNvSpPr>
          <p:nvPr/>
        </p:nvSpPr>
        <p:spPr>
          <a:xfrm>
            <a:off x="8070834" y="2767407"/>
            <a:ext cx="3633486" cy="3170351"/>
          </a:xfrm>
          <a:prstGeom prst="rect">
            <a:avLst/>
          </a:prstGeom>
          <a:solidFill>
            <a:schemeClr val="bg2"/>
          </a:solidFill>
        </p:spPr>
        <p:txBody>
          <a:bodyPr vert="horz" lIns="182880" tIns="914400" rIns="137160" bIns="91440" rtlCol="0">
            <a:noAutofit/>
          </a:bodyPr>
          <a:lstStyle>
            <a:lvl1pPr marL="0" indent="0" algn="l" defTabSz="914400" rtl="0" eaLnBrk="1" latinLnBrk="0" hangingPunct="1">
              <a:spcBef>
                <a:spcPts val="0"/>
              </a:spcBef>
              <a:spcAft>
                <a:spcPts val="350"/>
              </a:spcAft>
              <a:buFontTx/>
              <a:buNone/>
              <a:defRPr sz="18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6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SzPct val="125000"/>
              <a:buFont typeface="Wingdings" pitchFamily="2" charset="2"/>
              <a:buChar char="§"/>
              <a:defRPr sz="16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SzPct val="125000"/>
              <a:buFont typeface="Wingdings" pitchFamily="2" charset="2"/>
              <a:buChar char="§"/>
              <a:defRPr sz="14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SzPct val="125000"/>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1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1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2" indent="-342900" algn="l" defTabSz="457200" rtl="0" eaLnBrk="1" fontAlgn="auto" latinLnBrk="0" hangingPunct="1">
              <a:lnSpc>
                <a:spcPct val="100000"/>
              </a:lnSpc>
              <a:spcBef>
                <a:spcPts val="0"/>
              </a:spcBef>
              <a:spcAft>
                <a:spcPts val="1200"/>
              </a:spcAft>
              <a:buClr>
                <a:srgbClr val="7F35B2"/>
              </a:buClr>
              <a:buSzPct val="100000"/>
              <a:buFont typeface="+mj-lt"/>
              <a:buAutoNum type="arabicPeriod"/>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a:ea typeface="+mn-ea"/>
                <a:cs typeface="+mn-cs"/>
              </a:rPr>
              <a:t>A $2,000 annual cap on </a:t>
            </a:r>
            <a:r>
              <a:rPr kumimoji="0" lang="en-US" alt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out-of</a:t>
            </a:r>
            <a:r>
              <a:rPr lang="en-US" altLang="en-US" sz="1400" dirty="0">
                <a:solidFill>
                  <a:srgbClr val="000000"/>
                </a:solidFill>
                <a:latin typeface="Arial" panose="020B0604020202020204"/>
              </a:rPr>
              <a:t>-</a:t>
            </a:r>
            <a:r>
              <a:rPr kumimoji="0" lang="en-US" altLang="en-US" sz="1400" b="0" i="0" u="none" strike="noStrike" kern="1200" cap="none" spc="0" normalizeH="0" baseline="0" noProof="0" dirty="0">
                <a:ln>
                  <a:noFill/>
                </a:ln>
                <a:solidFill>
                  <a:srgbClr val="000000"/>
                </a:solidFill>
                <a:effectLst/>
                <a:uLnTx/>
                <a:uFillTx/>
                <a:latin typeface="Arial" panose="020B0604020202020204"/>
                <a:ea typeface="+mn-ea"/>
                <a:cs typeface="+mn-cs"/>
              </a:rPr>
              <a:t>pocket costs</a:t>
            </a:r>
          </a:p>
          <a:p>
            <a:pPr marL="342900" marR="0" lvl="2" indent="-342900" algn="l" defTabSz="457200" rtl="0" eaLnBrk="1" fontAlgn="auto" latinLnBrk="0" hangingPunct="1">
              <a:lnSpc>
                <a:spcPct val="100000"/>
              </a:lnSpc>
              <a:spcBef>
                <a:spcPts val="0"/>
              </a:spcBef>
              <a:spcAft>
                <a:spcPts val="1200"/>
              </a:spcAft>
              <a:buClr>
                <a:srgbClr val="7F35B2"/>
              </a:buClr>
              <a:buSzPct val="100000"/>
              <a:buFont typeface="+mj-lt"/>
              <a:buAutoNum type="arabicPeriod"/>
              <a:tabLst/>
              <a:defRPr/>
            </a:pPr>
            <a:r>
              <a:rPr lang="en-US" altLang="en-US" sz="1400" dirty="0">
                <a:solidFill>
                  <a:srgbClr val="000000"/>
                </a:solidFill>
                <a:latin typeface="Arial" panose="020B0604020202020204"/>
              </a:rPr>
              <a:t>R</a:t>
            </a:r>
            <a:r>
              <a:rPr kumimoji="0" lang="en-US" alt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etiree</a:t>
            </a:r>
            <a:r>
              <a:rPr kumimoji="0" lang="en-US" altLang="en-US" sz="1400" b="0" i="0" u="none" strike="noStrike" kern="1200" cap="none" spc="0" normalizeH="0" baseline="0" noProof="0" dirty="0">
                <a:ln>
                  <a:noFill/>
                </a:ln>
                <a:solidFill>
                  <a:srgbClr val="000000"/>
                </a:solidFill>
                <a:effectLst/>
                <a:uLnTx/>
                <a:uFillTx/>
                <a:latin typeface="Arial" panose="020B0604020202020204"/>
                <a:ea typeface="+mn-ea"/>
                <a:cs typeface="+mn-cs"/>
              </a:rPr>
              <a:t> option to spread annual MOOP by month under Medicare Prescription Payment Plan (M3P)</a:t>
            </a:r>
          </a:p>
          <a:p>
            <a:pPr marL="342900" lvl="2" indent="-342900" defTabSz="457200">
              <a:spcAft>
                <a:spcPts val="1200"/>
              </a:spcAft>
              <a:buClr>
                <a:srgbClr val="7F35B2"/>
              </a:buClr>
              <a:buSzPct val="100000"/>
              <a:buFont typeface="+mj-lt"/>
              <a:buAutoNum type="arabicPeriod"/>
              <a:defRPr/>
            </a:pPr>
            <a:r>
              <a:rPr kumimoji="0" lang="en-US" sz="14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Government </a:t>
            </a:r>
            <a:r>
              <a:rPr kumimoji="0" lang="en-US" sz="1400" b="1"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price negotiations </a:t>
            </a:r>
            <a:r>
              <a:rPr kumimoji="0" lang="en-US" sz="14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begin on select high-cost Part D drugs (2026) and Part B drugs (2028)</a:t>
            </a:r>
          </a:p>
          <a:p>
            <a:pPr marL="342900" lvl="2" indent="-342900" defTabSz="457200">
              <a:spcAft>
                <a:spcPts val="1200"/>
              </a:spcAft>
              <a:buClr>
                <a:srgbClr val="7F35B2"/>
              </a:buClr>
              <a:buSzPct val="100000"/>
              <a:buFont typeface="+mj-lt"/>
              <a:buAutoNum type="arabicPeriod"/>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342900" marR="0" lvl="2" indent="-342900" algn="l" defTabSz="457200" rtl="0" eaLnBrk="1" fontAlgn="auto" latinLnBrk="0" hangingPunct="1">
              <a:lnSpc>
                <a:spcPct val="100000"/>
              </a:lnSpc>
              <a:spcBef>
                <a:spcPts val="0"/>
              </a:spcBef>
              <a:spcAft>
                <a:spcPts val="1200"/>
              </a:spcAft>
              <a:buClr>
                <a:srgbClr val="7F35B2"/>
              </a:buClr>
              <a:buSzPct val="100000"/>
              <a:buFont typeface="+mj-lt"/>
              <a:buAutoNum type="arabicPeriod"/>
              <a:tabLst/>
              <a:defRPr/>
            </a:pPr>
            <a:endParaRPr kumimoji="0" lang="en-US" alt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Content Placeholder 7">
            <a:extLst>
              <a:ext uri="{FF2B5EF4-FFF2-40B4-BE49-F238E27FC236}">
                <a16:creationId xmlns:a16="http://schemas.microsoft.com/office/drawing/2014/main" id="{F3A1C592-3FA8-E323-27DE-32ADDC3624E9}"/>
              </a:ext>
            </a:extLst>
          </p:cNvPr>
          <p:cNvSpPr txBox="1">
            <a:spLocks/>
          </p:cNvSpPr>
          <p:nvPr/>
        </p:nvSpPr>
        <p:spPr>
          <a:xfrm>
            <a:off x="8070834" y="2767408"/>
            <a:ext cx="3633486" cy="701040"/>
          </a:xfrm>
          <a:prstGeom prst="rect">
            <a:avLst/>
          </a:prstGeom>
          <a:solidFill>
            <a:schemeClr val="accent1"/>
          </a:solidFill>
        </p:spPr>
        <p:txBody>
          <a:bodyPr vert="horz" lIns="91440" tIns="91440" rIns="91440" bIns="137160" rtlCol="0" anchor="ctr">
            <a:noAutofit/>
          </a:bodyPr>
          <a:lstStyle>
            <a:lvl1pPr marL="0" indent="0" algn="l" defTabSz="914400" rtl="0" eaLnBrk="1" latinLnBrk="0" hangingPunct="1">
              <a:spcBef>
                <a:spcPts val="0"/>
              </a:spcBef>
              <a:spcAft>
                <a:spcPts val="350"/>
              </a:spcAft>
              <a:buFontTx/>
              <a:buNone/>
              <a:defRPr sz="18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6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SzPct val="125000"/>
              <a:buFont typeface="Wingdings" pitchFamily="2" charset="2"/>
              <a:buChar char="§"/>
              <a:defRPr sz="16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SzPct val="125000"/>
              <a:buFont typeface="Wingdings" pitchFamily="2" charset="2"/>
              <a:buChar char="§"/>
              <a:defRPr sz="14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SzPct val="125000"/>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1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1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ctr">
              <a:buNone/>
            </a:pPr>
            <a:r>
              <a:rPr lang="en-US" altLang="en-US" sz="2400" b="1" dirty="0">
                <a:solidFill>
                  <a:schemeClr val="bg1"/>
                </a:solidFill>
              </a:rPr>
              <a:t>2025 and beyond</a:t>
            </a:r>
            <a:endParaRPr lang="en-US" altLang="en-US" sz="2000" dirty="0">
              <a:solidFill>
                <a:schemeClr val="bg1"/>
              </a:solidFill>
              <a:latin typeface="Arial" panose="020B0604020202020204" pitchFamily="34" charset="0"/>
            </a:endParaRPr>
          </a:p>
        </p:txBody>
      </p:sp>
      <p:sp>
        <p:nvSpPr>
          <p:cNvPr id="15" name="Content Placeholder 7">
            <a:extLst>
              <a:ext uri="{FF2B5EF4-FFF2-40B4-BE49-F238E27FC236}">
                <a16:creationId xmlns:a16="http://schemas.microsoft.com/office/drawing/2014/main" id="{8A12B6D9-EE5B-1E01-C736-94E128B30C39}"/>
              </a:ext>
            </a:extLst>
          </p:cNvPr>
          <p:cNvSpPr txBox="1">
            <a:spLocks/>
          </p:cNvSpPr>
          <p:nvPr/>
        </p:nvSpPr>
        <p:spPr>
          <a:xfrm>
            <a:off x="457199" y="2767407"/>
            <a:ext cx="3633487" cy="3170351"/>
          </a:xfrm>
          <a:prstGeom prst="rect">
            <a:avLst/>
          </a:prstGeom>
          <a:solidFill>
            <a:schemeClr val="bg2"/>
          </a:solidFill>
        </p:spPr>
        <p:txBody>
          <a:bodyPr lIns="182880" tIns="914400" rIns="91440" bIns="91440"/>
          <a:lstStyle>
            <a:lvl1pPr marL="0" indent="0" algn="l" defTabSz="914400" rtl="0" eaLnBrk="1" latinLnBrk="0" hangingPunct="1">
              <a:spcBef>
                <a:spcPts val="0"/>
              </a:spcBef>
              <a:spcAft>
                <a:spcPts val="350"/>
              </a:spcAft>
              <a:buFontTx/>
              <a:buNone/>
              <a:defRPr sz="18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6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SzPct val="125000"/>
              <a:buFont typeface="Wingdings" pitchFamily="2" charset="2"/>
              <a:buChar char="§"/>
              <a:defRPr sz="16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SzPct val="125000"/>
              <a:buFont typeface="Wingdings" pitchFamily="2" charset="2"/>
              <a:buChar char="§"/>
              <a:defRPr sz="14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SzPct val="125000"/>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1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1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2" indent="-342900" algn="l" defTabSz="457200" rtl="0" eaLnBrk="1" fontAlgn="auto" latinLnBrk="0" hangingPunct="1">
              <a:lnSpc>
                <a:spcPct val="100000"/>
              </a:lnSpc>
              <a:spcBef>
                <a:spcPts val="0"/>
              </a:spcBef>
              <a:spcAft>
                <a:spcPts val="1200"/>
              </a:spcAft>
              <a:buClr>
                <a:srgbClr val="7F35B2"/>
              </a:buClr>
              <a:buSzPct val="100000"/>
              <a:buFont typeface="+mj-lt"/>
              <a:buAutoNum type="arabicPeriod"/>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a:ea typeface="+mn-ea"/>
                <a:cs typeface="+mn-cs"/>
              </a:rPr>
              <a:t>$0 vaccines</a:t>
            </a:r>
          </a:p>
          <a:p>
            <a:pPr marL="342900" marR="0" lvl="2" indent="-342900" algn="l" defTabSz="457200" rtl="0" eaLnBrk="1" fontAlgn="auto" latinLnBrk="0" hangingPunct="1">
              <a:lnSpc>
                <a:spcPct val="100000"/>
              </a:lnSpc>
              <a:spcBef>
                <a:spcPts val="0"/>
              </a:spcBef>
              <a:spcAft>
                <a:spcPts val="1200"/>
              </a:spcAft>
              <a:buClr>
                <a:srgbClr val="7F35B2"/>
              </a:buClr>
              <a:buSzPct val="100000"/>
              <a:buFont typeface="+mj-lt"/>
              <a:buAutoNum type="arabicPeriod"/>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a:ea typeface="+mn-ea"/>
                <a:cs typeface="+mn-cs"/>
              </a:rPr>
              <a:t>Insulin co-pays limited to $35 per month</a:t>
            </a:r>
          </a:p>
        </p:txBody>
      </p:sp>
      <p:sp>
        <p:nvSpPr>
          <p:cNvPr id="16" name="Content Placeholder 7">
            <a:extLst>
              <a:ext uri="{FF2B5EF4-FFF2-40B4-BE49-F238E27FC236}">
                <a16:creationId xmlns:a16="http://schemas.microsoft.com/office/drawing/2014/main" id="{1A51BFF9-3E95-61F5-E53E-DDA50BE4E6E7}"/>
              </a:ext>
            </a:extLst>
          </p:cNvPr>
          <p:cNvSpPr txBox="1">
            <a:spLocks/>
          </p:cNvSpPr>
          <p:nvPr/>
        </p:nvSpPr>
        <p:spPr>
          <a:xfrm>
            <a:off x="457199" y="2767408"/>
            <a:ext cx="3633487" cy="701040"/>
          </a:xfrm>
          <a:prstGeom prst="rect">
            <a:avLst/>
          </a:prstGeom>
          <a:solidFill>
            <a:schemeClr val="accent1"/>
          </a:solidFill>
        </p:spPr>
        <p:txBody>
          <a:bodyPr vert="horz" lIns="91440" tIns="91440" rIns="91440" bIns="137160" rtlCol="0" anchor="ctr">
            <a:noAutofit/>
          </a:bodyPr>
          <a:lstStyle>
            <a:lvl1pPr marL="0" indent="0" algn="l" defTabSz="914400" rtl="0" eaLnBrk="1" latinLnBrk="0" hangingPunct="1">
              <a:spcBef>
                <a:spcPts val="0"/>
              </a:spcBef>
              <a:spcAft>
                <a:spcPts val="350"/>
              </a:spcAft>
              <a:buFontTx/>
              <a:buNone/>
              <a:defRPr sz="18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6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SzPct val="125000"/>
              <a:buFont typeface="Wingdings" pitchFamily="2" charset="2"/>
              <a:buChar char="§"/>
              <a:defRPr sz="16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SzPct val="125000"/>
              <a:buFont typeface="Wingdings" pitchFamily="2" charset="2"/>
              <a:buChar char="§"/>
              <a:defRPr sz="14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SzPct val="125000"/>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1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1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ctr">
              <a:buNone/>
            </a:pPr>
            <a:r>
              <a:rPr lang="en-US" altLang="en-US" sz="2400" b="1" dirty="0">
                <a:solidFill>
                  <a:schemeClr val="bg1"/>
                </a:solidFill>
              </a:rPr>
              <a:t>2023</a:t>
            </a:r>
          </a:p>
        </p:txBody>
      </p:sp>
      <p:sp>
        <p:nvSpPr>
          <p:cNvPr id="24" name="Rectangle 23">
            <a:extLst>
              <a:ext uri="{FF2B5EF4-FFF2-40B4-BE49-F238E27FC236}">
                <a16:creationId xmlns:a16="http://schemas.microsoft.com/office/drawing/2014/main" id="{42F7F7A8-CE09-0819-17D2-BC93F3941F36}"/>
              </a:ext>
            </a:extLst>
          </p:cNvPr>
          <p:cNvSpPr/>
          <p:nvPr/>
        </p:nvSpPr>
        <p:spPr>
          <a:xfrm>
            <a:off x="1885485" y="1686705"/>
            <a:ext cx="801510" cy="801510"/>
          </a:xfrm>
          <a:prstGeom prst="rect">
            <a:avLst/>
          </a:prstGeom>
          <a:solidFill>
            <a:srgbClr val="C2A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6" name="Graphic 25">
            <a:extLst>
              <a:ext uri="{FF2B5EF4-FFF2-40B4-BE49-F238E27FC236}">
                <a16:creationId xmlns:a16="http://schemas.microsoft.com/office/drawing/2014/main" id="{D346EF4E-D5CF-C54A-2D9F-775DD36A99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2595" y="1799596"/>
            <a:ext cx="801510" cy="801510"/>
          </a:xfrm>
          <a:prstGeom prst="rect">
            <a:avLst/>
          </a:prstGeom>
        </p:spPr>
      </p:pic>
      <p:sp>
        <p:nvSpPr>
          <p:cNvPr id="27" name="Rectangle 26">
            <a:extLst>
              <a:ext uri="{FF2B5EF4-FFF2-40B4-BE49-F238E27FC236}">
                <a16:creationId xmlns:a16="http://schemas.microsoft.com/office/drawing/2014/main" id="{FD2D7D36-3C68-031C-8A28-4FA72A4680A7}"/>
              </a:ext>
            </a:extLst>
          </p:cNvPr>
          <p:cNvSpPr/>
          <p:nvPr/>
        </p:nvSpPr>
        <p:spPr>
          <a:xfrm>
            <a:off x="5700887" y="1686705"/>
            <a:ext cx="801510" cy="801510"/>
          </a:xfrm>
          <a:prstGeom prst="rect">
            <a:avLst/>
          </a:prstGeom>
          <a:solidFill>
            <a:srgbClr val="C2A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04154ED7-D2C9-5131-2365-BA63E1AFA9C8}"/>
              </a:ext>
            </a:extLst>
          </p:cNvPr>
          <p:cNvSpPr/>
          <p:nvPr/>
        </p:nvSpPr>
        <p:spPr>
          <a:xfrm>
            <a:off x="9495829" y="1686705"/>
            <a:ext cx="801510" cy="801510"/>
          </a:xfrm>
          <a:prstGeom prst="rect">
            <a:avLst/>
          </a:prstGeom>
          <a:solidFill>
            <a:srgbClr val="C2A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0" name="Graphic 29">
            <a:extLst>
              <a:ext uri="{FF2B5EF4-FFF2-40B4-BE49-F238E27FC236}">
                <a16:creationId xmlns:a16="http://schemas.microsoft.com/office/drawing/2014/main" id="{8AE48433-5285-D979-DBB0-76C2C7C3F3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7997" y="1896255"/>
            <a:ext cx="781050" cy="704850"/>
          </a:xfrm>
          <a:prstGeom prst="rect">
            <a:avLst/>
          </a:prstGeom>
        </p:spPr>
      </p:pic>
      <p:pic>
        <p:nvPicPr>
          <p:cNvPr id="32" name="Graphic 31">
            <a:extLst>
              <a:ext uri="{FF2B5EF4-FFF2-40B4-BE49-F238E27FC236}">
                <a16:creationId xmlns:a16="http://schemas.microsoft.com/office/drawing/2014/main" id="{04173E28-43A2-1D80-0924-F46F8D7013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82939" y="1788978"/>
            <a:ext cx="756355" cy="812127"/>
          </a:xfrm>
          <a:prstGeom prst="rect">
            <a:avLst/>
          </a:prstGeom>
        </p:spPr>
      </p:pic>
      <p:pic>
        <p:nvPicPr>
          <p:cNvPr id="2" name="Picture 1">
            <a:extLst>
              <a:ext uri="{FF2B5EF4-FFF2-40B4-BE49-F238E27FC236}">
                <a16:creationId xmlns:a16="http://schemas.microsoft.com/office/drawing/2014/main" id="{B0C270C3-6574-BBCF-EADA-CC5F00D37F1C}"/>
              </a:ext>
            </a:extLst>
          </p:cNvPr>
          <p:cNvPicPr>
            <a:picLocks noChangeAspect="1"/>
          </p:cNvPicPr>
          <p:nvPr/>
        </p:nvPicPr>
        <p:blipFill rotWithShape="1">
          <a:blip r:embed="rId9">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3402988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9D1795A-8BF5-C944-EE81-30F9C569C4B2}"/>
              </a:ext>
            </a:extLst>
          </p:cNvPr>
          <p:cNvSpPr/>
          <p:nvPr/>
        </p:nvSpPr>
        <p:spPr bwMode="auto">
          <a:xfrm>
            <a:off x="8886935" y="3770535"/>
            <a:ext cx="2816352" cy="293778"/>
          </a:xfrm>
          <a:prstGeom prst="rect">
            <a:avLst/>
          </a:prstGeom>
          <a:solidFill>
            <a:srgbClr val="E6E6E6"/>
          </a:solidFill>
          <a:ln>
            <a:noFill/>
          </a:ln>
          <a:effectLst/>
        </p:spPr>
        <p:txBody>
          <a:bodyPr rtlCol="0" anchor="ctr"/>
          <a:lstStyle/>
          <a:p>
            <a:pPr algn="ctr"/>
            <a:endParaRPr lang="en-US"/>
          </a:p>
        </p:txBody>
      </p:sp>
      <p:sp>
        <p:nvSpPr>
          <p:cNvPr id="36" name="Rectangle 35">
            <a:extLst>
              <a:ext uri="{FF2B5EF4-FFF2-40B4-BE49-F238E27FC236}">
                <a16:creationId xmlns:a16="http://schemas.microsoft.com/office/drawing/2014/main" id="{CE43D7BD-7456-01B1-29B1-A078A176BB09}"/>
              </a:ext>
            </a:extLst>
          </p:cNvPr>
          <p:cNvSpPr/>
          <p:nvPr/>
        </p:nvSpPr>
        <p:spPr bwMode="auto">
          <a:xfrm>
            <a:off x="8886935" y="1323647"/>
            <a:ext cx="2816352" cy="293778"/>
          </a:xfrm>
          <a:prstGeom prst="rect">
            <a:avLst/>
          </a:prstGeom>
          <a:solidFill>
            <a:srgbClr val="E6E6E6"/>
          </a:solidFill>
          <a:ln>
            <a:noFill/>
          </a:ln>
          <a:effectLst/>
        </p:spPr>
        <p:txBody>
          <a:bodyPr rtlCol="0" anchor="ctr"/>
          <a:lstStyle/>
          <a:p>
            <a:pPr algn="ctr"/>
            <a:endParaRPr lang="en-US"/>
          </a:p>
        </p:txBody>
      </p:sp>
      <p:sp>
        <p:nvSpPr>
          <p:cNvPr id="30" name="Rectangle 29">
            <a:extLst>
              <a:ext uri="{FF2B5EF4-FFF2-40B4-BE49-F238E27FC236}">
                <a16:creationId xmlns:a16="http://schemas.microsoft.com/office/drawing/2014/main" id="{132544F9-E139-B1B6-F4CF-2CDE4BE51CC3}"/>
              </a:ext>
            </a:extLst>
          </p:cNvPr>
          <p:cNvSpPr/>
          <p:nvPr/>
        </p:nvSpPr>
        <p:spPr bwMode="auto">
          <a:xfrm>
            <a:off x="3047726" y="1323647"/>
            <a:ext cx="2808015" cy="293158"/>
          </a:xfrm>
          <a:prstGeom prst="rect">
            <a:avLst/>
          </a:prstGeom>
          <a:solidFill>
            <a:srgbClr val="E6E6E6"/>
          </a:solidFill>
          <a:ln>
            <a:noFill/>
          </a:ln>
          <a:effectLst/>
        </p:spPr>
        <p:txBody>
          <a:bodyPr rtlCol="0" anchor="ctr"/>
          <a:lstStyle/>
          <a:p>
            <a:pPr algn="ctr"/>
            <a:endParaRPr lang="en-US"/>
          </a:p>
        </p:txBody>
      </p:sp>
      <p:sp>
        <p:nvSpPr>
          <p:cNvPr id="31" name="Rectangle 30">
            <a:extLst>
              <a:ext uri="{FF2B5EF4-FFF2-40B4-BE49-F238E27FC236}">
                <a16:creationId xmlns:a16="http://schemas.microsoft.com/office/drawing/2014/main" id="{B215FDE7-40B4-1465-CDAD-3BA62B25E879}"/>
              </a:ext>
            </a:extLst>
          </p:cNvPr>
          <p:cNvSpPr/>
          <p:nvPr/>
        </p:nvSpPr>
        <p:spPr bwMode="auto">
          <a:xfrm>
            <a:off x="5959357" y="1323647"/>
            <a:ext cx="2816352" cy="293778"/>
          </a:xfrm>
          <a:prstGeom prst="rect">
            <a:avLst/>
          </a:prstGeom>
          <a:solidFill>
            <a:srgbClr val="E6E6E6"/>
          </a:solidFill>
          <a:ln>
            <a:noFill/>
          </a:ln>
          <a:effectLst/>
        </p:spPr>
        <p:txBody>
          <a:bodyPr rtlCol="0" anchor="ctr"/>
          <a:lstStyle/>
          <a:p>
            <a:pPr algn="ctr"/>
            <a:endParaRPr lang="en-US"/>
          </a:p>
        </p:txBody>
      </p:sp>
      <p:sp>
        <p:nvSpPr>
          <p:cNvPr id="33" name="Rectangle 32">
            <a:extLst>
              <a:ext uri="{FF2B5EF4-FFF2-40B4-BE49-F238E27FC236}">
                <a16:creationId xmlns:a16="http://schemas.microsoft.com/office/drawing/2014/main" id="{6CD0E115-5CD4-9AAD-2F7C-D18FF16F28BF}"/>
              </a:ext>
            </a:extLst>
          </p:cNvPr>
          <p:cNvSpPr/>
          <p:nvPr/>
        </p:nvSpPr>
        <p:spPr bwMode="auto">
          <a:xfrm>
            <a:off x="1632426" y="1323647"/>
            <a:ext cx="1314396" cy="293780"/>
          </a:xfrm>
          <a:prstGeom prst="rect">
            <a:avLst/>
          </a:prstGeom>
          <a:solidFill>
            <a:srgbClr val="E6E6E6"/>
          </a:solidFill>
          <a:ln>
            <a:noFill/>
          </a:ln>
          <a:effectLst/>
        </p:spPr>
        <p:txBody>
          <a:bodyPr rtlCol="0" anchor="ctr"/>
          <a:lstStyle/>
          <a:p>
            <a:pPr algn="ctr"/>
            <a:endParaRPr lang="en-US"/>
          </a:p>
        </p:txBody>
      </p:sp>
      <p:sp>
        <p:nvSpPr>
          <p:cNvPr id="34" name="Rectangle 33">
            <a:extLst>
              <a:ext uri="{FF2B5EF4-FFF2-40B4-BE49-F238E27FC236}">
                <a16:creationId xmlns:a16="http://schemas.microsoft.com/office/drawing/2014/main" id="{88173696-47D7-4A05-BC90-B480141AB1D1}"/>
              </a:ext>
            </a:extLst>
          </p:cNvPr>
          <p:cNvSpPr/>
          <p:nvPr/>
        </p:nvSpPr>
        <p:spPr bwMode="auto">
          <a:xfrm>
            <a:off x="3040349" y="3770535"/>
            <a:ext cx="2816350" cy="292632"/>
          </a:xfrm>
          <a:prstGeom prst="rect">
            <a:avLst/>
          </a:prstGeom>
          <a:solidFill>
            <a:srgbClr val="E6E6E6"/>
          </a:solidFill>
          <a:ln>
            <a:noFill/>
          </a:ln>
          <a:effectLst/>
        </p:spPr>
        <p:txBody>
          <a:bodyPr rtlCol="0" anchor="ctr"/>
          <a:lstStyle/>
          <a:p>
            <a:pPr algn="ctr"/>
            <a:endParaRPr lang="en-US"/>
          </a:p>
        </p:txBody>
      </p:sp>
      <p:sp>
        <p:nvSpPr>
          <p:cNvPr id="35" name="Rectangle 34">
            <a:extLst>
              <a:ext uri="{FF2B5EF4-FFF2-40B4-BE49-F238E27FC236}">
                <a16:creationId xmlns:a16="http://schemas.microsoft.com/office/drawing/2014/main" id="{CC5F4863-CF29-3B3C-A2CA-1D25BEC83B26}"/>
              </a:ext>
            </a:extLst>
          </p:cNvPr>
          <p:cNvSpPr/>
          <p:nvPr/>
        </p:nvSpPr>
        <p:spPr bwMode="auto">
          <a:xfrm>
            <a:off x="1632426" y="3770535"/>
            <a:ext cx="1314396" cy="292632"/>
          </a:xfrm>
          <a:prstGeom prst="rect">
            <a:avLst/>
          </a:prstGeom>
          <a:solidFill>
            <a:srgbClr val="E6E6E6"/>
          </a:solidFill>
          <a:ln>
            <a:noFill/>
          </a:ln>
          <a:effectLst/>
        </p:spPr>
        <p:txBody>
          <a:bodyPr rtlCol="0" anchor="ctr"/>
          <a:lstStyle/>
          <a:p>
            <a:pPr algn="ctr"/>
            <a:endParaRPr lang="en-US"/>
          </a:p>
        </p:txBody>
      </p:sp>
      <p:sp>
        <p:nvSpPr>
          <p:cNvPr id="3" name="Slide Number Placeholder 2">
            <a:extLst>
              <a:ext uri="{FF2B5EF4-FFF2-40B4-BE49-F238E27FC236}">
                <a16:creationId xmlns:a16="http://schemas.microsoft.com/office/drawing/2014/main" id="{24B95DB1-7ABB-29F7-9A2B-5DD19B2C17A5}"/>
              </a:ext>
            </a:extLst>
          </p:cNvPr>
          <p:cNvSpPr>
            <a:spLocks noGrp="1"/>
          </p:cNvSpPr>
          <p:nvPr>
            <p:ph type="sldNum" sz="quarter" idx="21"/>
          </p:nvPr>
        </p:nvSpPr>
        <p:spPr/>
        <p:txBody>
          <a:bodyPr/>
          <a:lstStyle/>
          <a:p>
            <a:fld id="{63DCA5C9-2E11-4C67-86EB-AE1DE127DC64}" type="slidenum">
              <a:rPr lang="en-US" smtClean="0"/>
              <a:pPr/>
              <a:t>16</a:t>
            </a:fld>
            <a:endParaRPr lang="en-US"/>
          </a:p>
        </p:txBody>
      </p:sp>
      <p:sp>
        <p:nvSpPr>
          <p:cNvPr id="5" name="Title 4">
            <a:extLst>
              <a:ext uri="{FF2B5EF4-FFF2-40B4-BE49-F238E27FC236}">
                <a16:creationId xmlns:a16="http://schemas.microsoft.com/office/drawing/2014/main" id="{8685A49B-A700-9AA7-0C49-C1894A127954}"/>
              </a:ext>
            </a:extLst>
          </p:cNvPr>
          <p:cNvSpPr>
            <a:spLocks noGrp="1"/>
          </p:cNvSpPr>
          <p:nvPr>
            <p:ph type="title"/>
          </p:nvPr>
        </p:nvSpPr>
        <p:spPr/>
        <p:txBody>
          <a:bodyPr/>
          <a:lstStyle/>
          <a:p>
            <a:r>
              <a:rPr lang="en-US"/>
              <a:t>2024 &amp; 2025 Medicare Part D Cost Share of Drugs</a:t>
            </a:r>
          </a:p>
        </p:txBody>
      </p:sp>
      <p:sp>
        <p:nvSpPr>
          <p:cNvPr id="6" name="Footer Placeholder 5">
            <a:extLst>
              <a:ext uri="{FF2B5EF4-FFF2-40B4-BE49-F238E27FC236}">
                <a16:creationId xmlns:a16="http://schemas.microsoft.com/office/drawing/2014/main" id="{B99829E8-8C76-2C82-3CF0-34EF44162C26}"/>
              </a:ext>
            </a:extLst>
          </p:cNvPr>
          <p:cNvSpPr>
            <a:spLocks noGrp="1"/>
          </p:cNvSpPr>
          <p:nvPr>
            <p:ph type="ftr" sz="quarter" idx="10"/>
          </p:nvPr>
        </p:nvSpPr>
        <p:spPr/>
        <p:txBody>
          <a:bodyPr/>
          <a:lstStyle/>
          <a:p>
            <a:pPr lvl="6"/>
            <a:r>
              <a:rPr lang="en-US"/>
              <a:t>© 2024 WTW. Proprietary and confidential. For WTW and WTW client use only.</a:t>
            </a:r>
          </a:p>
        </p:txBody>
      </p:sp>
      <p:sp>
        <p:nvSpPr>
          <p:cNvPr id="9" name="Text Placeholder 8">
            <a:extLst>
              <a:ext uri="{FF2B5EF4-FFF2-40B4-BE49-F238E27FC236}">
                <a16:creationId xmlns:a16="http://schemas.microsoft.com/office/drawing/2014/main" id="{53F3D020-A4C5-5E53-A46D-0D8348D7DB73}"/>
              </a:ext>
            </a:extLst>
          </p:cNvPr>
          <p:cNvSpPr>
            <a:spLocks noGrp="1"/>
          </p:cNvSpPr>
          <p:nvPr>
            <p:ph type="body" sz="quarter" idx="17"/>
          </p:nvPr>
        </p:nvSpPr>
        <p:spPr/>
        <p:txBody>
          <a:bodyPr/>
          <a:lstStyle/>
          <a:p>
            <a:endParaRPr lang="en-US"/>
          </a:p>
        </p:txBody>
      </p:sp>
      <p:sp>
        <p:nvSpPr>
          <p:cNvPr id="11" name="Rectangle 10">
            <a:extLst>
              <a:ext uri="{FF2B5EF4-FFF2-40B4-BE49-F238E27FC236}">
                <a16:creationId xmlns:a16="http://schemas.microsoft.com/office/drawing/2014/main" id="{298C17ED-8139-6EA5-2DF1-81F5BCBE44DB}"/>
              </a:ext>
            </a:extLst>
          </p:cNvPr>
          <p:cNvSpPr/>
          <p:nvPr/>
        </p:nvSpPr>
        <p:spPr bwMode="auto">
          <a:xfrm>
            <a:off x="3047726" y="1778060"/>
            <a:ext cx="2808015" cy="1572768"/>
          </a:xfrm>
          <a:prstGeom prst="rect">
            <a:avLst/>
          </a:prstGeom>
          <a:solidFill>
            <a:schemeClr val="accent1"/>
          </a:solidFill>
          <a:ln>
            <a:noFill/>
          </a:ln>
          <a:effectLst/>
        </p:spPr>
        <p:txBody>
          <a:bodyPr rtlCol="0" anchor="ctr"/>
          <a:lstStyle/>
          <a:p>
            <a:pPr algn="ctr"/>
            <a:endParaRPr lang="en-US"/>
          </a:p>
        </p:txBody>
      </p:sp>
      <p:sp>
        <p:nvSpPr>
          <p:cNvPr id="12" name="Rectangle 11">
            <a:extLst>
              <a:ext uri="{FF2B5EF4-FFF2-40B4-BE49-F238E27FC236}">
                <a16:creationId xmlns:a16="http://schemas.microsoft.com/office/drawing/2014/main" id="{87BA57CB-AF63-F7B7-63CA-F736B9A2F563}"/>
              </a:ext>
            </a:extLst>
          </p:cNvPr>
          <p:cNvSpPr/>
          <p:nvPr/>
        </p:nvSpPr>
        <p:spPr bwMode="auto">
          <a:xfrm>
            <a:off x="3047726" y="1771901"/>
            <a:ext cx="2808021" cy="1157542"/>
          </a:xfrm>
          <a:prstGeom prst="rect">
            <a:avLst/>
          </a:prstGeom>
          <a:solidFill>
            <a:srgbClr val="C2A8F0"/>
          </a:solidFill>
          <a:ln>
            <a:noFill/>
          </a:ln>
          <a:effectLst/>
        </p:spPr>
        <p:txBody>
          <a:bodyPr rtlCol="0" anchor="ctr"/>
          <a:lstStyle/>
          <a:p>
            <a:pPr algn="ctr"/>
            <a:endParaRPr lang="en-US"/>
          </a:p>
        </p:txBody>
      </p:sp>
      <p:sp>
        <p:nvSpPr>
          <p:cNvPr id="13" name="Rectangle 12">
            <a:extLst>
              <a:ext uri="{FF2B5EF4-FFF2-40B4-BE49-F238E27FC236}">
                <a16:creationId xmlns:a16="http://schemas.microsoft.com/office/drawing/2014/main" id="{6ED5D91C-9B9F-561F-E537-479FB77E2744}"/>
              </a:ext>
            </a:extLst>
          </p:cNvPr>
          <p:cNvSpPr/>
          <p:nvPr/>
        </p:nvSpPr>
        <p:spPr bwMode="auto">
          <a:xfrm>
            <a:off x="5959357" y="1774738"/>
            <a:ext cx="2816352" cy="1576090"/>
          </a:xfrm>
          <a:prstGeom prst="rect">
            <a:avLst/>
          </a:prstGeom>
          <a:solidFill>
            <a:schemeClr val="accent1"/>
          </a:solidFill>
          <a:ln>
            <a:noFill/>
          </a:ln>
          <a:effectLst/>
        </p:spPr>
        <p:txBody>
          <a:bodyPr rtlCol="0" anchor="ctr"/>
          <a:lstStyle/>
          <a:p>
            <a:pPr algn="ctr"/>
            <a:endParaRPr lang="en-US"/>
          </a:p>
        </p:txBody>
      </p:sp>
      <p:sp>
        <p:nvSpPr>
          <p:cNvPr id="14" name="Rectangle 13">
            <a:extLst>
              <a:ext uri="{FF2B5EF4-FFF2-40B4-BE49-F238E27FC236}">
                <a16:creationId xmlns:a16="http://schemas.microsoft.com/office/drawing/2014/main" id="{67C81A05-1157-CF69-DA4E-B1B09C0CE79C}"/>
              </a:ext>
            </a:extLst>
          </p:cNvPr>
          <p:cNvSpPr/>
          <p:nvPr/>
        </p:nvSpPr>
        <p:spPr bwMode="auto">
          <a:xfrm>
            <a:off x="5959357" y="1774737"/>
            <a:ext cx="2816352" cy="1154706"/>
          </a:xfrm>
          <a:prstGeom prst="rect">
            <a:avLst/>
          </a:prstGeom>
          <a:solidFill>
            <a:srgbClr val="C2A8F0"/>
          </a:solidFill>
          <a:ln>
            <a:noFill/>
          </a:ln>
          <a:effectLst/>
        </p:spPr>
        <p:txBody>
          <a:bodyPr rtlCol="0" anchor="ctr"/>
          <a:lstStyle/>
          <a:p>
            <a:pPr algn="ctr"/>
            <a:endParaRPr lang="en-US"/>
          </a:p>
        </p:txBody>
      </p:sp>
      <p:sp>
        <p:nvSpPr>
          <p:cNvPr id="15" name="Rectangle 14">
            <a:extLst>
              <a:ext uri="{FF2B5EF4-FFF2-40B4-BE49-F238E27FC236}">
                <a16:creationId xmlns:a16="http://schemas.microsoft.com/office/drawing/2014/main" id="{3A4A9FC1-7704-3755-663D-118D4F868890}"/>
              </a:ext>
            </a:extLst>
          </p:cNvPr>
          <p:cNvSpPr/>
          <p:nvPr/>
        </p:nvSpPr>
        <p:spPr bwMode="auto">
          <a:xfrm>
            <a:off x="6710136" y="1774737"/>
            <a:ext cx="2065567" cy="998394"/>
          </a:xfrm>
          <a:prstGeom prst="rect">
            <a:avLst/>
          </a:prstGeom>
          <a:solidFill>
            <a:schemeClr val="tx2"/>
          </a:solidFill>
          <a:ln>
            <a:noFill/>
          </a:ln>
          <a:effectLst/>
        </p:spPr>
        <p:txBody>
          <a:bodyPr rtlCol="0" anchor="ctr"/>
          <a:lstStyle/>
          <a:p>
            <a:pPr algn="ctr"/>
            <a:endParaRPr lang="en-US"/>
          </a:p>
        </p:txBody>
      </p:sp>
      <p:sp>
        <p:nvSpPr>
          <p:cNvPr id="16" name="Rectangle 15">
            <a:extLst>
              <a:ext uri="{FF2B5EF4-FFF2-40B4-BE49-F238E27FC236}">
                <a16:creationId xmlns:a16="http://schemas.microsoft.com/office/drawing/2014/main" id="{7416E7D6-5E08-2B04-059C-BC5A26986293}"/>
              </a:ext>
            </a:extLst>
          </p:cNvPr>
          <p:cNvSpPr/>
          <p:nvPr/>
        </p:nvSpPr>
        <p:spPr bwMode="auto">
          <a:xfrm>
            <a:off x="8886936" y="1731579"/>
            <a:ext cx="2819612" cy="1619250"/>
          </a:xfrm>
          <a:prstGeom prst="rect">
            <a:avLst/>
          </a:prstGeom>
          <a:solidFill>
            <a:srgbClr val="C2A8F0"/>
          </a:solidFill>
          <a:ln>
            <a:noFill/>
          </a:ln>
          <a:effectLst/>
        </p:spPr>
        <p:txBody>
          <a:bodyPr rtlCol="0" anchor="ctr"/>
          <a:lstStyle/>
          <a:p>
            <a:pPr algn="ctr"/>
            <a:endParaRPr lang="en-US"/>
          </a:p>
        </p:txBody>
      </p:sp>
      <p:sp>
        <p:nvSpPr>
          <p:cNvPr id="17" name="Rectangle 16">
            <a:extLst>
              <a:ext uri="{FF2B5EF4-FFF2-40B4-BE49-F238E27FC236}">
                <a16:creationId xmlns:a16="http://schemas.microsoft.com/office/drawing/2014/main" id="{C0091B34-E0C5-7FAA-EDD0-4AE99E768D95}"/>
              </a:ext>
            </a:extLst>
          </p:cNvPr>
          <p:cNvSpPr/>
          <p:nvPr/>
        </p:nvSpPr>
        <p:spPr bwMode="auto">
          <a:xfrm>
            <a:off x="8886936" y="1731580"/>
            <a:ext cx="2819612" cy="1273283"/>
          </a:xfrm>
          <a:prstGeom prst="rect">
            <a:avLst/>
          </a:prstGeom>
          <a:solidFill>
            <a:schemeClr val="accent2"/>
          </a:solidFill>
          <a:ln w="25400">
            <a:solidFill>
              <a:schemeClr val="tx1"/>
            </a:solidFill>
          </a:ln>
          <a:effectLst/>
        </p:spPr>
        <p:txBody>
          <a:bodyPr rtlCol="0" anchor="ctr"/>
          <a:lstStyle/>
          <a:p>
            <a:pPr algn="ctr"/>
            <a:endParaRPr lang="en-US" dirty="0"/>
          </a:p>
        </p:txBody>
      </p:sp>
      <p:sp>
        <p:nvSpPr>
          <p:cNvPr id="43" name="TextBox 42">
            <a:extLst>
              <a:ext uri="{FF2B5EF4-FFF2-40B4-BE49-F238E27FC236}">
                <a16:creationId xmlns:a16="http://schemas.microsoft.com/office/drawing/2014/main" id="{45453A66-36D2-AFF0-7BB1-381D2E6B6B23}"/>
              </a:ext>
            </a:extLst>
          </p:cNvPr>
          <p:cNvSpPr txBox="1"/>
          <p:nvPr/>
        </p:nvSpPr>
        <p:spPr>
          <a:xfrm>
            <a:off x="3598274" y="3056126"/>
            <a:ext cx="1718518" cy="153888"/>
          </a:xfrm>
          <a:prstGeom prst="rect">
            <a:avLst/>
          </a:prstGeom>
          <a:noFill/>
        </p:spPr>
        <p:txBody>
          <a:bodyPr wrap="square" lIns="0" tIns="0" rIns="0" bIns="0" rtlCol="0">
            <a:spAutoFit/>
          </a:bodyPr>
          <a:lstStyle/>
          <a:p>
            <a:pPr algn="ctr"/>
            <a:r>
              <a:rPr lang="en-US" sz="1000" b="0" i="0" dirty="0">
                <a:solidFill>
                  <a:schemeClr val="bg1"/>
                </a:solidFill>
                <a:effectLst/>
              </a:rPr>
              <a:t>25% </a:t>
            </a:r>
            <a:r>
              <a:rPr lang="en-US" sz="1000" dirty="0">
                <a:solidFill>
                  <a:schemeClr val="bg1"/>
                </a:solidFill>
              </a:rPr>
              <a:t>R</a:t>
            </a:r>
            <a:r>
              <a:rPr lang="en-US" sz="1000" b="0" i="0" dirty="0">
                <a:solidFill>
                  <a:schemeClr val="bg1"/>
                </a:solidFill>
                <a:effectLst/>
              </a:rPr>
              <a:t>etiree Coinsurance</a:t>
            </a:r>
            <a:endParaRPr lang="en-US" sz="1000" b="1" i="0" dirty="0">
              <a:solidFill>
                <a:schemeClr val="bg1"/>
              </a:solidFill>
              <a:ea typeface="Roboto" panose="02000000000000000000" pitchFamily="2" charset="0"/>
              <a:cs typeface="Times New Roman" panose="02020603050405020304" pitchFamily="18" charset="0"/>
            </a:endParaRPr>
          </a:p>
        </p:txBody>
      </p:sp>
      <p:sp>
        <p:nvSpPr>
          <p:cNvPr id="45" name="TextBox 44">
            <a:extLst>
              <a:ext uri="{FF2B5EF4-FFF2-40B4-BE49-F238E27FC236}">
                <a16:creationId xmlns:a16="http://schemas.microsoft.com/office/drawing/2014/main" id="{952A8B79-C8EB-CBBB-1F44-9CAB10B106F8}"/>
              </a:ext>
            </a:extLst>
          </p:cNvPr>
          <p:cNvSpPr txBox="1"/>
          <p:nvPr/>
        </p:nvSpPr>
        <p:spPr>
          <a:xfrm>
            <a:off x="6124187" y="3056126"/>
            <a:ext cx="2494494" cy="153888"/>
          </a:xfrm>
          <a:prstGeom prst="rect">
            <a:avLst/>
          </a:prstGeom>
          <a:noFill/>
        </p:spPr>
        <p:txBody>
          <a:bodyPr wrap="square" lIns="0" tIns="0" rIns="0" bIns="0" rtlCol="0">
            <a:spAutoFit/>
          </a:bodyPr>
          <a:lstStyle/>
          <a:p>
            <a:pPr algn="ctr"/>
            <a:r>
              <a:rPr lang="en-US" sz="1000" b="0" i="0" dirty="0">
                <a:solidFill>
                  <a:schemeClr val="bg1"/>
                </a:solidFill>
                <a:effectLst/>
              </a:rPr>
              <a:t>25% </a:t>
            </a:r>
            <a:r>
              <a:rPr lang="en-US" sz="1000" dirty="0">
                <a:solidFill>
                  <a:schemeClr val="bg1"/>
                </a:solidFill>
              </a:rPr>
              <a:t>R</a:t>
            </a:r>
            <a:r>
              <a:rPr lang="en-US" sz="1000" b="0" i="0" dirty="0">
                <a:solidFill>
                  <a:schemeClr val="bg1"/>
                </a:solidFill>
                <a:effectLst/>
              </a:rPr>
              <a:t>etiree Coinsurance</a:t>
            </a:r>
            <a:endParaRPr lang="en-US" sz="1000" b="1" i="0" dirty="0">
              <a:solidFill>
                <a:schemeClr val="bg1"/>
              </a:solidFill>
              <a:ea typeface="Roboto" panose="02000000000000000000" pitchFamily="2" charset="0"/>
              <a:cs typeface="Times New Roman" panose="02020603050405020304" pitchFamily="18" charset="0"/>
            </a:endParaRPr>
          </a:p>
        </p:txBody>
      </p:sp>
      <p:sp>
        <p:nvSpPr>
          <p:cNvPr id="46" name="TextBox 45">
            <a:extLst>
              <a:ext uri="{FF2B5EF4-FFF2-40B4-BE49-F238E27FC236}">
                <a16:creationId xmlns:a16="http://schemas.microsoft.com/office/drawing/2014/main" id="{4938BA24-DA37-CD89-1C37-989AD588F173}"/>
              </a:ext>
            </a:extLst>
          </p:cNvPr>
          <p:cNvSpPr txBox="1"/>
          <p:nvPr/>
        </p:nvSpPr>
        <p:spPr>
          <a:xfrm>
            <a:off x="8886934" y="3110683"/>
            <a:ext cx="2802127" cy="153888"/>
          </a:xfrm>
          <a:prstGeom prst="rect">
            <a:avLst/>
          </a:prstGeom>
          <a:noFill/>
        </p:spPr>
        <p:txBody>
          <a:bodyPr wrap="square" lIns="0" tIns="0" rIns="0" bIns="0" rtlCol="0">
            <a:spAutoFit/>
          </a:bodyPr>
          <a:lstStyle/>
          <a:p>
            <a:pPr algn="ctr"/>
            <a:r>
              <a:rPr lang="en-US" sz="1000" b="0" i="0" dirty="0">
                <a:effectLst/>
              </a:rPr>
              <a:t>20% Plan Liability</a:t>
            </a:r>
            <a:endParaRPr lang="en-US" sz="1000" b="1" i="0" dirty="0">
              <a:ea typeface="Roboto" panose="02000000000000000000" pitchFamily="2" charset="0"/>
              <a:cs typeface="Times New Roman" panose="02020603050405020304" pitchFamily="18" charset="0"/>
            </a:endParaRPr>
          </a:p>
        </p:txBody>
      </p:sp>
      <p:sp>
        <p:nvSpPr>
          <p:cNvPr id="56" name="TextBox 55">
            <a:extLst>
              <a:ext uri="{FF2B5EF4-FFF2-40B4-BE49-F238E27FC236}">
                <a16:creationId xmlns:a16="http://schemas.microsoft.com/office/drawing/2014/main" id="{94D12FCF-E100-E4C3-2DAC-F96EE0D59034}"/>
              </a:ext>
            </a:extLst>
          </p:cNvPr>
          <p:cNvSpPr txBox="1"/>
          <p:nvPr/>
        </p:nvSpPr>
        <p:spPr>
          <a:xfrm>
            <a:off x="4056265" y="2147235"/>
            <a:ext cx="790938" cy="307777"/>
          </a:xfrm>
          <a:prstGeom prst="rect">
            <a:avLst/>
          </a:prstGeom>
          <a:noFill/>
        </p:spPr>
        <p:txBody>
          <a:bodyPr wrap="square" lIns="0" tIns="0" rIns="0" bIns="0" rtlCol="0">
            <a:spAutoFit/>
          </a:bodyPr>
          <a:lstStyle/>
          <a:p>
            <a:pPr algn="ctr"/>
            <a:r>
              <a:rPr lang="en-US" sz="1000" b="0" i="0" dirty="0">
                <a:effectLst/>
              </a:rPr>
              <a:t>75% Plan Liability</a:t>
            </a:r>
            <a:endParaRPr lang="en-US" sz="1000" b="1" i="0" dirty="0">
              <a:ea typeface="Roboto" panose="02000000000000000000" pitchFamily="2" charset="0"/>
              <a:cs typeface="Times New Roman" panose="02020603050405020304" pitchFamily="18" charset="0"/>
            </a:endParaRPr>
          </a:p>
        </p:txBody>
      </p:sp>
      <p:sp>
        <p:nvSpPr>
          <p:cNvPr id="57" name="TextBox 56">
            <a:extLst>
              <a:ext uri="{FF2B5EF4-FFF2-40B4-BE49-F238E27FC236}">
                <a16:creationId xmlns:a16="http://schemas.microsoft.com/office/drawing/2014/main" id="{13BAB35E-1A60-9F43-4A24-864474C24BB5}"/>
              </a:ext>
            </a:extLst>
          </p:cNvPr>
          <p:cNvSpPr txBox="1"/>
          <p:nvPr/>
        </p:nvSpPr>
        <p:spPr>
          <a:xfrm>
            <a:off x="5937295" y="2147235"/>
            <a:ext cx="790938" cy="307777"/>
          </a:xfrm>
          <a:prstGeom prst="rect">
            <a:avLst/>
          </a:prstGeom>
          <a:noFill/>
        </p:spPr>
        <p:txBody>
          <a:bodyPr wrap="square" lIns="0" tIns="0" rIns="0" bIns="0" rtlCol="0">
            <a:spAutoFit/>
          </a:bodyPr>
          <a:lstStyle/>
          <a:p>
            <a:pPr algn="ctr"/>
            <a:r>
              <a:rPr lang="en-US" sz="1000" b="0" i="0" dirty="0">
                <a:effectLst/>
              </a:rPr>
              <a:t>75% Plan Liability</a:t>
            </a:r>
            <a:endParaRPr lang="en-US" sz="1000" b="1" i="0" dirty="0">
              <a:ea typeface="Roboto" panose="02000000000000000000" pitchFamily="2" charset="0"/>
              <a:cs typeface="Times New Roman" panose="02020603050405020304" pitchFamily="18" charset="0"/>
            </a:endParaRPr>
          </a:p>
        </p:txBody>
      </p:sp>
      <p:sp>
        <p:nvSpPr>
          <p:cNvPr id="58" name="TextBox 57">
            <a:extLst>
              <a:ext uri="{FF2B5EF4-FFF2-40B4-BE49-F238E27FC236}">
                <a16:creationId xmlns:a16="http://schemas.microsoft.com/office/drawing/2014/main" id="{9EEA843D-4084-8849-D869-ED11F391DD25}"/>
              </a:ext>
            </a:extLst>
          </p:cNvPr>
          <p:cNvSpPr txBox="1"/>
          <p:nvPr/>
        </p:nvSpPr>
        <p:spPr>
          <a:xfrm>
            <a:off x="9342632" y="2194861"/>
            <a:ext cx="1903696" cy="153888"/>
          </a:xfrm>
          <a:prstGeom prst="rect">
            <a:avLst/>
          </a:prstGeom>
          <a:noFill/>
        </p:spPr>
        <p:txBody>
          <a:bodyPr wrap="square" lIns="0" tIns="0" rIns="0" bIns="0" rtlCol="0">
            <a:spAutoFit/>
          </a:bodyPr>
          <a:lstStyle/>
          <a:p>
            <a:pPr algn="ctr"/>
            <a:r>
              <a:rPr lang="en-US" sz="1000" b="0" i="0" dirty="0">
                <a:solidFill>
                  <a:schemeClr val="bg1"/>
                </a:solidFill>
                <a:effectLst/>
              </a:rPr>
              <a:t>80% Federal Reinsurance</a:t>
            </a:r>
            <a:endParaRPr lang="en-US" sz="1000" b="1" i="0" dirty="0">
              <a:solidFill>
                <a:schemeClr val="bg1"/>
              </a:solidFill>
              <a:ea typeface="Roboto" panose="02000000000000000000" pitchFamily="2" charset="0"/>
              <a:cs typeface="Times New Roman" panose="02020603050405020304" pitchFamily="18" charset="0"/>
            </a:endParaRPr>
          </a:p>
        </p:txBody>
      </p:sp>
      <p:sp>
        <p:nvSpPr>
          <p:cNvPr id="59" name="TextBox 58">
            <a:extLst>
              <a:ext uri="{FF2B5EF4-FFF2-40B4-BE49-F238E27FC236}">
                <a16:creationId xmlns:a16="http://schemas.microsoft.com/office/drawing/2014/main" id="{3D480927-E481-B043-D459-1364312013AA}"/>
              </a:ext>
            </a:extLst>
          </p:cNvPr>
          <p:cNvSpPr txBox="1"/>
          <p:nvPr/>
        </p:nvSpPr>
        <p:spPr>
          <a:xfrm>
            <a:off x="6895272" y="2075727"/>
            <a:ext cx="1666717" cy="307777"/>
          </a:xfrm>
          <a:prstGeom prst="rect">
            <a:avLst/>
          </a:prstGeom>
          <a:noFill/>
        </p:spPr>
        <p:txBody>
          <a:bodyPr wrap="square" lIns="0" tIns="0" rIns="0" bIns="0" rtlCol="0">
            <a:spAutoFit/>
          </a:bodyPr>
          <a:lstStyle/>
          <a:p>
            <a:pPr algn="ctr"/>
            <a:r>
              <a:rPr lang="en-US" sz="1000" b="0" i="0" dirty="0">
                <a:solidFill>
                  <a:schemeClr val="bg1"/>
                </a:solidFill>
                <a:effectLst/>
              </a:rPr>
              <a:t>70% </a:t>
            </a:r>
            <a:br>
              <a:rPr lang="en-US" sz="1000" b="0" i="0" dirty="0">
                <a:solidFill>
                  <a:schemeClr val="bg1"/>
                </a:solidFill>
                <a:effectLst/>
              </a:rPr>
            </a:br>
            <a:r>
              <a:rPr lang="en-US" sz="1000" b="0" i="0" dirty="0">
                <a:solidFill>
                  <a:schemeClr val="bg1"/>
                </a:solidFill>
                <a:effectLst/>
              </a:rPr>
              <a:t>Manufacturer Liability</a:t>
            </a:r>
            <a:endParaRPr lang="en-US" sz="1000" b="1" i="0" dirty="0">
              <a:solidFill>
                <a:schemeClr val="bg1"/>
              </a:solidFill>
              <a:ea typeface="Roboto" panose="02000000000000000000" pitchFamily="2" charset="0"/>
              <a:cs typeface="Times New Roman" panose="02020603050405020304" pitchFamily="18" charset="0"/>
            </a:endParaRPr>
          </a:p>
        </p:txBody>
      </p:sp>
      <p:sp>
        <p:nvSpPr>
          <p:cNvPr id="60" name="TextBox 59">
            <a:extLst>
              <a:ext uri="{FF2B5EF4-FFF2-40B4-BE49-F238E27FC236}">
                <a16:creationId xmlns:a16="http://schemas.microsoft.com/office/drawing/2014/main" id="{3D074C99-2850-6356-B6B9-3E6DCB4EBB10}"/>
              </a:ext>
            </a:extLst>
          </p:cNvPr>
          <p:cNvSpPr txBox="1"/>
          <p:nvPr/>
        </p:nvSpPr>
        <p:spPr>
          <a:xfrm>
            <a:off x="7187653" y="2766510"/>
            <a:ext cx="1129661" cy="153888"/>
          </a:xfrm>
          <a:prstGeom prst="rect">
            <a:avLst/>
          </a:prstGeom>
          <a:noFill/>
        </p:spPr>
        <p:txBody>
          <a:bodyPr wrap="square" lIns="0" tIns="0" rIns="0" bIns="0" rtlCol="0">
            <a:spAutoFit/>
          </a:bodyPr>
          <a:lstStyle/>
          <a:p>
            <a:pPr algn="ctr"/>
            <a:r>
              <a:rPr lang="en-US" sz="1000" b="0" i="0" dirty="0">
                <a:effectLst/>
              </a:rPr>
              <a:t>5% Plan Liability</a:t>
            </a:r>
            <a:endParaRPr lang="en-US" sz="1000" b="1" i="0" dirty="0">
              <a:ea typeface="Roboto" panose="02000000000000000000" pitchFamily="2" charset="0"/>
              <a:cs typeface="Times New Roman" panose="02020603050405020304" pitchFamily="18" charset="0"/>
            </a:endParaRPr>
          </a:p>
        </p:txBody>
      </p:sp>
      <p:cxnSp>
        <p:nvCxnSpPr>
          <p:cNvPr id="62" name="Straight Connector 61">
            <a:extLst>
              <a:ext uri="{FF2B5EF4-FFF2-40B4-BE49-F238E27FC236}">
                <a16:creationId xmlns:a16="http://schemas.microsoft.com/office/drawing/2014/main" id="{1726802E-A74B-3BD3-6C51-48ADCBA6025D}"/>
              </a:ext>
            </a:extLst>
          </p:cNvPr>
          <p:cNvCxnSpPr/>
          <p:nvPr/>
        </p:nvCxnSpPr>
        <p:spPr>
          <a:xfrm>
            <a:off x="6709184" y="1731579"/>
            <a:ext cx="0" cy="161925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29A156F7-99D1-C59A-C7C5-D51AE1F69583}"/>
              </a:ext>
            </a:extLst>
          </p:cNvPr>
          <p:cNvSpPr txBox="1"/>
          <p:nvPr/>
        </p:nvSpPr>
        <p:spPr>
          <a:xfrm>
            <a:off x="7570837" y="3383284"/>
            <a:ext cx="2503676" cy="307777"/>
          </a:xfrm>
          <a:prstGeom prst="rect">
            <a:avLst/>
          </a:prstGeom>
          <a:noFill/>
        </p:spPr>
        <p:txBody>
          <a:bodyPr wrap="square" lIns="0" tIns="0" rIns="0" bIns="0" rtlCol="0">
            <a:spAutoFit/>
          </a:bodyPr>
          <a:lstStyle/>
          <a:p>
            <a:pPr algn="ctr"/>
            <a:r>
              <a:rPr lang="en-US" sz="1000" b="1" dirty="0"/>
              <a:t>$8,000 </a:t>
            </a:r>
            <a:r>
              <a:rPr lang="en-US" sz="1000" b="1" i="0" dirty="0" err="1">
                <a:effectLst/>
              </a:rPr>
              <a:t>TrOOP</a:t>
            </a:r>
            <a:r>
              <a:rPr lang="en-US" sz="1000" b="1" i="0" dirty="0">
                <a:effectLst/>
              </a:rPr>
              <a:t> is reached at total drug spend of about ~$12,400</a:t>
            </a:r>
          </a:p>
        </p:txBody>
      </p:sp>
      <p:sp>
        <p:nvSpPr>
          <p:cNvPr id="79" name="TextBox 78">
            <a:extLst>
              <a:ext uri="{FF2B5EF4-FFF2-40B4-BE49-F238E27FC236}">
                <a16:creationId xmlns:a16="http://schemas.microsoft.com/office/drawing/2014/main" id="{60F18EE9-4F3D-816F-1B5C-4CDBB2C14209}"/>
              </a:ext>
            </a:extLst>
          </p:cNvPr>
          <p:cNvSpPr txBox="1"/>
          <p:nvPr/>
        </p:nvSpPr>
        <p:spPr>
          <a:xfrm>
            <a:off x="5940556" y="1637393"/>
            <a:ext cx="790938" cy="138499"/>
          </a:xfrm>
          <a:prstGeom prst="rect">
            <a:avLst/>
          </a:prstGeom>
          <a:noFill/>
        </p:spPr>
        <p:txBody>
          <a:bodyPr wrap="square" lIns="0" tIns="0" rIns="0" bIns="0" rtlCol="0">
            <a:spAutoFit/>
          </a:bodyPr>
          <a:lstStyle/>
          <a:p>
            <a:pPr algn="ctr"/>
            <a:r>
              <a:rPr lang="en-US" sz="900" b="1" i="0" dirty="0">
                <a:effectLst/>
              </a:rPr>
              <a:t>Generics</a:t>
            </a:r>
            <a:endParaRPr lang="en-US" sz="900" b="1" i="0" dirty="0">
              <a:ea typeface="Roboto" panose="02000000000000000000" pitchFamily="2" charset="0"/>
              <a:cs typeface="Times New Roman" panose="02020603050405020304" pitchFamily="18" charset="0"/>
            </a:endParaRPr>
          </a:p>
        </p:txBody>
      </p:sp>
      <p:sp>
        <p:nvSpPr>
          <p:cNvPr id="80" name="TextBox 79">
            <a:extLst>
              <a:ext uri="{FF2B5EF4-FFF2-40B4-BE49-F238E27FC236}">
                <a16:creationId xmlns:a16="http://schemas.microsoft.com/office/drawing/2014/main" id="{E4059BF9-0423-F472-0C1E-F596543658D4}"/>
              </a:ext>
            </a:extLst>
          </p:cNvPr>
          <p:cNvSpPr txBox="1"/>
          <p:nvPr/>
        </p:nvSpPr>
        <p:spPr>
          <a:xfrm>
            <a:off x="7355990" y="1637393"/>
            <a:ext cx="790938" cy="138499"/>
          </a:xfrm>
          <a:prstGeom prst="rect">
            <a:avLst/>
          </a:prstGeom>
          <a:noFill/>
        </p:spPr>
        <p:txBody>
          <a:bodyPr wrap="square" lIns="0" tIns="0" rIns="0" bIns="0" rtlCol="0">
            <a:spAutoFit/>
          </a:bodyPr>
          <a:lstStyle/>
          <a:p>
            <a:pPr algn="ctr"/>
            <a:r>
              <a:rPr lang="en-US" sz="900" b="1" i="0" dirty="0">
                <a:effectLst/>
              </a:rPr>
              <a:t>Brands</a:t>
            </a:r>
            <a:endParaRPr lang="en-US" sz="900" b="1" i="0" baseline="30000" dirty="0">
              <a:ea typeface="Roboto" panose="02000000000000000000" pitchFamily="2" charset="0"/>
              <a:cs typeface="Times New Roman" panose="02020603050405020304" pitchFamily="18" charset="0"/>
            </a:endParaRPr>
          </a:p>
        </p:txBody>
      </p:sp>
      <p:sp>
        <p:nvSpPr>
          <p:cNvPr id="81" name="TextBox 80">
            <a:extLst>
              <a:ext uri="{FF2B5EF4-FFF2-40B4-BE49-F238E27FC236}">
                <a16:creationId xmlns:a16="http://schemas.microsoft.com/office/drawing/2014/main" id="{4425F12D-191E-E910-752F-F9801B128ABD}"/>
              </a:ext>
            </a:extLst>
          </p:cNvPr>
          <p:cNvSpPr txBox="1"/>
          <p:nvPr/>
        </p:nvSpPr>
        <p:spPr>
          <a:xfrm>
            <a:off x="3673122" y="1396401"/>
            <a:ext cx="1594195" cy="169277"/>
          </a:xfrm>
          <a:prstGeom prst="rect">
            <a:avLst/>
          </a:prstGeom>
          <a:noFill/>
        </p:spPr>
        <p:txBody>
          <a:bodyPr wrap="square" lIns="0" tIns="0" rIns="0" bIns="0" rtlCol="0">
            <a:spAutoFit/>
          </a:bodyPr>
          <a:lstStyle/>
          <a:p>
            <a:pPr algn="ctr"/>
            <a:r>
              <a:rPr lang="en-US" sz="1100" b="1" i="0" dirty="0">
                <a:effectLst/>
              </a:rPr>
              <a:t>INITIAL COVERAGE</a:t>
            </a:r>
            <a:endParaRPr lang="en-US" sz="900" b="1" i="0" dirty="0">
              <a:ea typeface="Roboto" panose="02000000000000000000" pitchFamily="2" charset="0"/>
              <a:cs typeface="Times New Roman" panose="02020603050405020304" pitchFamily="18" charset="0"/>
            </a:endParaRPr>
          </a:p>
        </p:txBody>
      </p:sp>
      <p:sp>
        <p:nvSpPr>
          <p:cNvPr id="82" name="TextBox 81">
            <a:extLst>
              <a:ext uri="{FF2B5EF4-FFF2-40B4-BE49-F238E27FC236}">
                <a16:creationId xmlns:a16="http://schemas.microsoft.com/office/drawing/2014/main" id="{B7E14B5A-9B54-F0C3-EC2B-A72A2545BAA5}"/>
              </a:ext>
            </a:extLst>
          </p:cNvPr>
          <p:cNvSpPr txBox="1"/>
          <p:nvPr/>
        </p:nvSpPr>
        <p:spPr>
          <a:xfrm>
            <a:off x="1507111" y="1396401"/>
            <a:ext cx="1594195" cy="169277"/>
          </a:xfrm>
          <a:prstGeom prst="rect">
            <a:avLst/>
          </a:prstGeom>
          <a:noFill/>
        </p:spPr>
        <p:txBody>
          <a:bodyPr wrap="square" lIns="0" tIns="0" rIns="0" bIns="0" rtlCol="0">
            <a:spAutoFit/>
          </a:bodyPr>
          <a:lstStyle/>
          <a:p>
            <a:pPr algn="ctr"/>
            <a:r>
              <a:rPr lang="en-US" sz="1100" b="1" i="0" dirty="0">
                <a:effectLst/>
              </a:rPr>
              <a:t>DEDUCTIBLE</a:t>
            </a:r>
            <a:endParaRPr lang="en-US" sz="900" b="1" i="0" dirty="0">
              <a:ea typeface="Roboto" panose="02000000000000000000" pitchFamily="2" charset="0"/>
              <a:cs typeface="Times New Roman" panose="02020603050405020304" pitchFamily="18" charset="0"/>
            </a:endParaRPr>
          </a:p>
        </p:txBody>
      </p:sp>
      <p:sp>
        <p:nvSpPr>
          <p:cNvPr id="83" name="TextBox 82">
            <a:extLst>
              <a:ext uri="{FF2B5EF4-FFF2-40B4-BE49-F238E27FC236}">
                <a16:creationId xmlns:a16="http://schemas.microsoft.com/office/drawing/2014/main" id="{D5773D55-12D4-750D-23D6-F6C6D1DA8632}"/>
              </a:ext>
            </a:extLst>
          </p:cNvPr>
          <p:cNvSpPr txBox="1"/>
          <p:nvPr/>
        </p:nvSpPr>
        <p:spPr>
          <a:xfrm>
            <a:off x="6570663" y="1396401"/>
            <a:ext cx="1594195" cy="169277"/>
          </a:xfrm>
          <a:prstGeom prst="rect">
            <a:avLst/>
          </a:prstGeom>
          <a:noFill/>
        </p:spPr>
        <p:txBody>
          <a:bodyPr wrap="square" lIns="0" tIns="0" rIns="0" bIns="0" rtlCol="0">
            <a:spAutoFit/>
          </a:bodyPr>
          <a:lstStyle/>
          <a:p>
            <a:pPr algn="ctr"/>
            <a:r>
              <a:rPr lang="en-US" sz="1100" b="1" i="0" dirty="0">
                <a:effectLst/>
              </a:rPr>
              <a:t>COVERAGE GAP</a:t>
            </a:r>
            <a:endParaRPr lang="en-US" sz="900" b="1" i="0" dirty="0">
              <a:ea typeface="Roboto" panose="02000000000000000000" pitchFamily="2" charset="0"/>
              <a:cs typeface="Times New Roman" panose="02020603050405020304" pitchFamily="18" charset="0"/>
            </a:endParaRPr>
          </a:p>
        </p:txBody>
      </p:sp>
      <p:sp>
        <p:nvSpPr>
          <p:cNvPr id="84" name="TextBox 83">
            <a:extLst>
              <a:ext uri="{FF2B5EF4-FFF2-40B4-BE49-F238E27FC236}">
                <a16:creationId xmlns:a16="http://schemas.microsoft.com/office/drawing/2014/main" id="{6E757E30-76D3-4AD5-3B74-4B70378CACEB}"/>
              </a:ext>
            </a:extLst>
          </p:cNvPr>
          <p:cNvSpPr txBox="1"/>
          <p:nvPr/>
        </p:nvSpPr>
        <p:spPr>
          <a:xfrm>
            <a:off x="9215288" y="1417233"/>
            <a:ext cx="2031040" cy="169277"/>
          </a:xfrm>
          <a:prstGeom prst="rect">
            <a:avLst/>
          </a:prstGeom>
          <a:noFill/>
        </p:spPr>
        <p:txBody>
          <a:bodyPr wrap="square" lIns="0" tIns="0" rIns="0" bIns="0" rtlCol="0">
            <a:spAutoFit/>
          </a:bodyPr>
          <a:lstStyle/>
          <a:p>
            <a:pPr algn="ctr"/>
            <a:r>
              <a:rPr lang="en-US" sz="1100" b="1" i="0" dirty="0">
                <a:effectLst/>
              </a:rPr>
              <a:t>CATASTROPHIC 0% retiree</a:t>
            </a:r>
            <a:endParaRPr lang="en-US" sz="900" b="1" i="0" dirty="0">
              <a:ea typeface="Roboto" panose="02000000000000000000" pitchFamily="2" charset="0"/>
              <a:cs typeface="Times New Roman" panose="02020603050405020304" pitchFamily="18" charset="0"/>
            </a:endParaRPr>
          </a:p>
        </p:txBody>
      </p:sp>
      <p:sp>
        <p:nvSpPr>
          <p:cNvPr id="87" name="Rectangle 86">
            <a:extLst>
              <a:ext uri="{FF2B5EF4-FFF2-40B4-BE49-F238E27FC236}">
                <a16:creationId xmlns:a16="http://schemas.microsoft.com/office/drawing/2014/main" id="{499B852C-0818-F9FB-2F86-CEE5EA6016C1}"/>
              </a:ext>
            </a:extLst>
          </p:cNvPr>
          <p:cNvSpPr/>
          <p:nvPr/>
        </p:nvSpPr>
        <p:spPr bwMode="auto">
          <a:xfrm>
            <a:off x="1632426" y="1774723"/>
            <a:ext cx="1314396" cy="1576105"/>
          </a:xfrm>
          <a:prstGeom prst="rect">
            <a:avLst/>
          </a:prstGeom>
          <a:solidFill>
            <a:schemeClr val="accent1"/>
          </a:solidFill>
          <a:ln>
            <a:noFill/>
          </a:ln>
          <a:effectLst/>
        </p:spPr>
        <p:txBody>
          <a:bodyPr rtlCol="0" anchor="ctr"/>
          <a:lstStyle/>
          <a:p>
            <a:pPr algn="ctr"/>
            <a:endParaRPr lang="en-US"/>
          </a:p>
        </p:txBody>
      </p:sp>
      <p:sp>
        <p:nvSpPr>
          <p:cNvPr id="88" name="TextBox 87">
            <a:extLst>
              <a:ext uri="{FF2B5EF4-FFF2-40B4-BE49-F238E27FC236}">
                <a16:creationId xmlns:a16="http://schemas.microsoft.com/office/drawing/2014/main" id="{84638DEC-5040-A703-2259-10804F891A4F}"/>
              </a:ext>
            </a:extLst>
          </p:cNvPr>
          <p:cNvSpPr txBox="1"/>
          <p:nvPr/>
        </p:nvSpPr>
        <p:spPr>
          <a:xfrm>
            <a:off x="1658097" y="2260292"/>
            <a:ext cx="1303086" cy="153888"/>
          </a:xfrm>
          <a:prstGeom prst="rect">
            <a:avLst/>
          </a:prstGeom>
          <a:noFill/>
        </p:spPr>
        <p:txBody>
          <a:bodyPr wrap="square" lIns="0" tIns="0" rIns="0" bIns="0" rtlCol="0">
            <a:spAutoFit/>
          </a:bodyPr>
          <a:lstStyle/>
          <a:p>
            <a:pPr algn="ctr"/>
            <a:r>
              <a:rPr lang="en-US" sz="1000" b="0" i="0" dirty="0">
                <a:solidFill>
                  <a:schemeClr val="bg1"/>
                </a:solidFill>
                <a:effectLst/>
              </a:rPr>
              <a:t>100% </a:t>
            </a:r>
            <a:r>
              <a:rPr lang="en-US" sz="1000" dirty="0">
                <a:solidFill>
                  <a:schemeClr val="bg1"/>
                </a:solidFill>
              </a:rPr>
              <a:t>R</a:t>
            </a:r>
            <a:r>
              <a:rPr lang="en-US" sz="1000" b="0" i="0" dirty="0">
                <a:solidFill>
                  <a:schemeClr val="bg1"/>
                </a:solidFill>
                <a:effectLst/>
              </a:rPr>
              <a:t>etiree</a:t>
            </a:r>
            <a:endParaRPr lang="en-US" sz="1000" b="1" i="0" dirty="0">
              <a:solidFill>
                <a:schemeClr val="bg1"/>
              </a:solidFill>
              <a:ea typeface="Roboto" panose="02000000000000000000" pitchFamily="2" charset="0"/>
              <a:cs typeface="Times New Roman" panose="02020603050405020304" pitchFamily="18" charset="0"/>
            </a:endParaRPr>
          </a:p>
        </p:txBody>
      </p:sp>
      <p:sp>
        <p:nvSpPr>
          <p:cNvPr id="112" name="TextBox 111">
            <a:extLst>
              <a:ext uri="{FF2B5EF4-FFF2-40B4-BE49-F238E27FC236}">
                <a16:creationId xmlns:a16="http://schemas.microsoft.com/office/drawing/2014/main" id="{1C871906-83DD-4913-9B15-B8A6FAFB1844}"/>
              </a:ext>
            </a:extLst>
          </p:cNvPr>
          <p:cNvSpPr txBox="1"/>
          <p:nvPr/>
        </p:nvSpPr>
        <p:spPr>
          <a:xfrm>
            <a:off x="559647" y="1432623"/>
            <a:ext cx="1014699" cy="138499"/>
          </a:xfrm>
          <a:prstGeom prst="rect">
            <a:avLst/>
          </a:prstGeom>
          <a:noFill/>
        </p:spPr>
        <p:txBody>
          <a:bodyPr wrap="square" lIns="0" tIns="0" rIns="0" bIns="0" rtlCol="0">
            <a:spAutoFit/>
          </a:bodyPr>
          <a:lstStyle/>
          <a:p>
            <a:pPr algn="r"/>
            <a:r>
              <a:rPr lang="en-US" sz="900" b="1" i="0">
                <a:effectLst/>
              </a:rPr>
              <a:t>PHASES</a:t>
            </a:r>
            <a:endParaRPr lang="en-US" sz="900" b="1" i="0">
              <a:ea typeface="Roboto" panose="02000000000000000000" pitchFamily="2" charset="0"/>
              <a:cs typeface="Times New Roman" panose="02020603050405020304" pitchFamily="18" charset="0"/>
            </a:endParaRPr>
          </a:p>
        </p:txBody>
      </p:sp>
      <p:sp>
        <p:nvSpPr>
          <p:cNvPr id="113" name="TextBox 112">
            <a:extLst>
              <a:ext uri="{FF2B5EF4-FFF2-40B4-BE49-F238E27FC236}">
                <a16:creationId xmlns:a16="http://schemas.microsoft.com/office/drawing/2014/main" id="{B744B7BA-A0A0-8933-DBDB-A64762D44D6B}"/>
              </a:ext>
            </a:extLst>
          </p:cNvPr>
          <p:cNvSpPr txBox="1"/>
          <p:nvPr/>
        </p:nvSpPr>
        <p:spPr>
          <a:xfrm>
            <a:off x="457199" y="1953830"/>
            <a:ext cx="825543" cy="430887"/>
          </a:xfrm>
          <a:prstGeom prst="rect">
            <a:avLst/>
          </a:prstGeom>
          <a:noFill/>
        </p:spPr>
        <p:txBody>
          <a:bodyPr wrap="square" lIns="0" tIns="0" rIns="0" bIns="0" rtlCol="0">
            <a:spAutoFit/>
          </a:bodyPr>
          <a:lstStyle/>
          <a:p>
            <a:r>
              <a:rPr lang="en-US" sz="1400" b="1" i="0" dirty="0">
                <a:effectLst/>
              </a:rPr>
              <a:t>2024 Plan Design</a:t>
            </a:r>
            <a:endParaRPr lang="en-US" sz="1400" b="1" i="0" dirty="0">
              <a:ea typeface="Roboto" panose="02000000000000000000" pitchFamily="2" charset="0"/>
              <a:cs typeface="Times New Roman" panose="02020603050405020304" pitchFamily="18" charset="0"/>
            </a:endParaRPr>
          </a:p>
        </p:txBody>
      </p:sp>
      <p:sp>
        <p:nvSpPr>
          <p:cNvPr id="18" name="Rectangle 17">
            <a:extLst>
              <a:ext uri="{FF2B5EF4-FFF2-40B4-BE49-F238E27FC236}">
                <a16:creationId xmlns:a16="http://schemas.microsoft.com/office/drawing/2014/main" id="{013AEDC2-8AF7-44BB-034C-1EFB941F1DDC}"/>
              </a:ext>
            </a:extLst>
          </p:cNvPr>
          <p:cNvSpPr/>
          <p:nvPr/>
        </p:nvSpPr>
        <p:spPr bwMode="auto">
          <a:xfrm>
            <a:off x="3040349" y="4227773"/>
            <a:ext cx="2816350" cy="1569944"/>
          </a:xfrm>
          <a:prstGeom prst="rect">
            <a:avLst/>
          </a:prstGeom>
          <a:solidFill>
            <a:schemeClr val="accent1"/>
          </a:solidFill>
          <a:ln>
            <a:noFill/>
          </a:ln>
          <a:effectLst/>
        </p:spPr>
        <p:txBody>
          <a:bodyPr rtlCol="0" anchor="ctr"/>
          <a:lstStyle/>
          <a:p>
            <a:pPr algn="ctr"/>
            <a:endParaRPr lang="en-US"/>
          </a:p>
        </p:txBody>
      </p:sp>
      <p:sp>
        <p:nvSpPr>
          <p:cNvPr id="19" name="Rectangle 18">
            <a:extLst>
              <a:ext uri="{FF2B5EF4-FFF2-40B4-BE49-F238E27FC236}">
                <a16:creationId xmlns:a16="http://schemas.microsoft.com/office/drawing/2014/main" id="{99B1AC21-3A0A-B56F-0B8F-4E6E1FACB2D8}"/>
              </a:ext>
            </a:extLst>
          </p:cNvPr>
          <p:cNvSpPr/>
          <p:nvPr/>
        </p:nvSpPr>
        <p:spPr bwMode="auto">
          <a:xfrm>
            <a:off x="3040349" y="4227772"/>
            <a:ext cx="2816352" cy="1151912"/>
          </a:xfrm>
          <a:prstGeom prst="rect">
            <a:avLst/>
          </a:prstGeom>
          <a:solidFill>
            <a:srgbClr val="C2A8F0"/>
          </a:solidFill>
          <a:ln>
            <a:noFill/>
          </a:ln>
          <a:effectLst/>
        </p:spPr>
        <p:txBody>
          <a:bodyPr rtlCol="0" anchor="ctr"/>
          <a:lstStyle/>
          <a:p>
            <a:pPr algn="ctr"/>
            <a:endParaRPr lang="en-US"/>
          </a:p>
        </p:txBody>
      </p:sp>
      <p:sp>
        <p:nvSpPr>
          <p:cNvPr id="20" name="Rectangle 19">
            <a:extLst>
              <a:ext uri="{FF2B5EF4-FFF2-40B4-BE49-F238E27FC236}">
                <a16:creationId xmlns:a16="http://schemas.microsoft.com/office/drawing/2014/main" id="{D296B2E1-385B-8F9A-AA9A-941EA584C0D0}"/>
              </a:ext>
            </a:extLst>
          </p:cNvPr>
          <p:cNvSpPr/>
          <p:nvPr/>
        </p:nvSpPr>
        <p:spPr bwMode="auto">
          <a:xfrm>
            <a:off x="3797503" y="5172546"/>
            <a:ext cx="2059191" cy="207137"/>
          </a:xfrm>
          <a:prstGeom prst="rect">
            <a:avLst/>
          </a:prstGeom>
          <a:solidFill>
            <a:schemeClr val="tx2"/>
          </a:solidFill>
          <a:ln>
            <a:noFill/>
          </a:ln>
          <a:effectLst/>
        </p:spPr>
        <p:txBody>
          <a:bodyPr rtlCol="0" anchor="ctr"/>
          <a:lstStyle/>
          <a:p>
            <a:pPr algn="ctr"/>
            <a:endParaRPr lang="en-US"/>
          </a:p>
        </p:txBody>
      </p:sp>
      <p:sp>
        <p:nvSpPr>
          <p:cNvPr id="22" name="Rectangle 21">
            <a:extLst>
              <a:ext uri="{FF2B5EF4-FFF2-40B4-BE49-F238E27FC236}">
                <a16:creationId xmlns:a16="http://schemas.microsoft.com/office/drawing/2014/main" id="{8927A667-B9D9-5183-285C-3172AEA3DEE3}"/>
              </a:ext>
            </a:extLst>
          </p:cNvPr>
          <p:cNvSpPr/>
          <p:nvPr/>
        </p:nvSpPr>
        <p:spPr bwMode="auto">
          <a:xfrm>
            <a:off x="8886939" y="4227772"/>
            <a:ext cx="2819613" cy="1221352"/>
          </a:xfrm>
          <a:prstGeom prst="rect">
            <a:avLst/>
          </a:prstGeom>
          <a:solidFill>
            <a:srgbClr val="C2A8F0"/>
          </a:solidFill>
          <a:ln>
            <a:noFill/>
          </a:ln>
          <a:effectLst/>
        </p:spPr>
        <p:txBody>
          <a:bodyPr rtlCol="0" anchor="ctr"/>
          <a:lstStyle/>
          <a:p>
            <a:pPr algn="ctr"/>
            <a:endParaRPr lang="en-US"/>
          </a:p>
        </p:txBody>
      </p:sp>
      <p:sp>
        <p:nvSpPr>
          <p:cNvPr id="23" name="Rectangle 22">
            <a:extLst>
              <a:ext uri="{FF2B5EF4-FFF2-40B4-BE49-F238E27FC236}">
                <a16:creationId xmlns:a16="http://schemas.microsoft.com/office/drawing/2014/main" id="{00E35E14-D5B3-46DD-B583-5D8734F21120}"/>
              </a:ext>
            </a:extLst>
          </p:cNvPr>
          <p:cNvSpPr/>
          <p:nvPr/>
        </p:nvSpPr>
        <p:spPr bwMode="auto">
          <a:xfrm>
            <a:off x="9677877" y="5104810"/>
            <a:ext cx="2028675" cy="344314"/>
          </a:xfrm>
          <a:prstGeom prst="rect">
            <a:avLst/>
          </a:prstGeom>
          <a:solidFill>
            <a:schemeClr val="tx2"/>
          </a:solidFill>
          <a:ln>
            <a:noFill/>
          </a:ln>
          <a:effectLst/>
        </p:spPr>
        <p:txBody>
          <a:bodyPr rtlCol="0" anchor="ctr"/>
          <a:lstStyle/>
          <a:p>
            <a:pPr algn="ctr"/>
            <a:endParaRPr lang="en-US"/>
          </a:p>
        </p:txBody>
      </p:sp>
      <p:sp>
        <p:nvSpPr>
          <p:cNvPr id="47" name="TextBox 46">
            <a:extLst>
              <a:ext uri="{FF2B5EF4-FFF2-40B4-BE49-F238E27FC236}">
                <a16:creationId xmlns:a16="http://schemas.microsoft.com/office/drawing/2014/main" id="{71E1FE99-81CD-6034-A3A5-D2A6616D2EC6}"/>
              </a:ext>
            </a:extLst>
          </p:cNvPr>
          <p:cNvSpPr txBox="1"/>
          <p:nvPr/>
        </p:nvSpPr>
        <p:spPr>
          <a:xfrm>
            <a:off x="3255772" y="5521524"/>
            <a:ext cx="2414037" cy="153888"/>
          </a:xfrm>
          <a:prstGeom prst="rect">
            <a:avLst/>
          </a:prstGeom>
          <a:noFill/>
        </p:spPr>
        <p:txBody>
          <a:bodyPr wrap="square" lIns="0" tIns="0" rIns="0" bIns="0" rtlCol="0">
            <a:spAutoFit/>
          </a:bodyPr>
          <a:lstStyle/>
          <a:p>
            <a:pPr algn="ctr"/>
            <a:r>
              <a:rPr lang="en-US" sz="1000" b="0" i="0" dirty="0">
                <a:solidFill>
                  <a:schemeClr val="bg1"/>
                </a:solidFill>
                <a:effectLst/>
              </a:rPr>
              <a:t>25% </a:t>
            </a:r>
            <a:r>
              <a:rPr lang="en-US" sz="1000" dirty="0">
                <a:solidFill>
                  <a:schemeClr val="bg1"/>
                </a:solidFill>
              </a:rPr>
              <a:t>R</a:t>
            </a:r>
            <a:r>
              <a:rPr lang="en-US" sz="1000" b="0" i="0" dirty="0">
                <a:solidFill>
                  <a:schemeClr val="bg1"/>
                </a:solidFill>
                <a:effectLst/>
              </a:rPr>
              <a:t>etiree Coinsurance</a:t>
            </a:r>
            <a:endParaRPr lang="en-US" sz="1000" b="1" i="0" dirty="0">
              <a:solidFill>
                <a:schemeClr val="bg1"/>
              </a:solidFill>
              <a:ea typeface="Roboto" panose="02000000000000000000" pitchFamily="2" charset="0"/>
              <a:cs typeface="Times New Roman" panose="02020603050405020304" pitchFamily="18" charset="0"/>
            </a:endParaRPr>
          </a:p>
        </p:txBody>
      </p:sp>
      <p:sp>
        <p:nvSpPr>
          <p:cNvPr id="50" name="TextBox 49">
            <a:extLst>
              <a:ext uri="{FF2B5EF4-FFF2-40B4-BE49-F238E27FC236}">
                <a16:creationId xmlns:a16="http://schemas.microsoft.com/office/drawing/2014/main" id="{AA415FD4-0C70-C691-33DE-89260D810BA3}"/>
              </a:ext>
            </a:extLst>
          </p:cNvPr>
          <p:cNvSpPr txBox="1"/>
          <p:nvPr/>
        </p:nvSpPr>
        <p:spPr>
          <a:xfrm>
            <a:off x="3980757" y="5194163"/>
            <a:ext cx="1762316" cy="153888"/>
          </a:xfrm>
          <a:prstGeom prst="rect">
            <a:avLst/>
          </a:prstGeom>
          <a:noFill/>
        </p:spPr>
        <p:txBody>
          <a:bodyPr wrap="square" lIns="0" tIns="0" rIns="0" bIns="0" rtlCol="0">
            <a:spAutoFit/>
          </a:bodyPr>
          <a:lstStyle/>
          <a:p>
            <a:pPr algn="ctr"/>
            <a:r>
              <a:rPr lang="en-US" sz="1000" b="0" i="0" dirty="0">
                <a:solidFill>
                  <a:schemeClr val="bg1"/>
                </a:solidFill>
                <a:effectLst/>
              </a:rPr>
              <a:t>10% Manufacturer Liability</a:t>
            </a:r>
            <a:endParaRPr lang="en-US" sz="1000" b="1" i="0" dirty="0">
              <a:solidFill>
                <a:schemeClr val="bg1"/>
              </a:solidFill>
              <a:ea typeface="Roboto" panose="02000000000000000000" pitchFamily="2" charset="0"/>
              <a:cs typeface="Times New Roman" panose="02020603050405020304" pitchFamily="18" charset="0"/>
            </a:endParaRPr>
          </a:p>
        </p:txBody>
      </p:sp>
      <p:sp>
        <p:nvSpPr>
          <p:cNvPr id="51" name="TextBox 50">
            <a:extLst>
              <a:ext uri="{FF2B5EF4-FFF2-40B4-BE49-F238E27FC236}">
                <a16:creationId xmlns:a16="http://schemas.microsoft.com/office/drawing/2014/main" id="{B6C0D5CC-AA51-7364-FD20-B3FA1A4CDA75}"/>
              </a:ext>
            </a:extLst>
          </p:cNvPr>
          <p:cNvSpPr txBox="1"/>
          <p:nvPr/>
        </p:nvSpPr>
        <p:spPr>
          <a:xfrm>
            <a:off x="9677876" y="5194163"/>
            <a:ext cx="2028675" cy="153888"/>
          </a:xfrm>
          <a:prstGeom prst="rect">
            <a:avLst/>
          </a:prstGeom>
          <a:noFill/>
        </p:spPr>
        <p:txBody>
          <a:bodyPr wrap="square" lIns="0" tIns="0" rIns="0" bIns="0" rtlCol="0">
            <a:spAutoFit/>
          </a:bodyPr>
          <a:lstStyle/>
          <a:p>
            <a:pPr algn="ctr"/>
            <a:r>
              <a:rPr lang="en-US" sz="1000" b="0" i="0">
                <a:solidFill>
                  <a:schemeClr val="bg1"/>
                </a:solidFill>
                <a:effectLst/>
              </a:rPr>
              <a:t>20% Manufacturer Liability</a:t>
            </a:r>
            <a:endParaRPr lang="en-US" sz="1000" b="1" i="0">
              <a:solidFill>
                <a:schemeClr val="bg1"/>
              </a:solidFill>
              <a:ea typeface="Roboto" panose="02000000000000000000" pitchFamily="2" charset="0"/>
              <a:cs typeface="Times New Roman" panose="02020603050405020304" pitchFamily="18" charset="0"/>
            </a:endParaRPr>
          </a:p>
        </p:txBody>
      </p:sp>
      <p:sp>
        <p:nvSpPr>
          <p:cNvPr id="52" name="TextBox 51">
            <a:extLst>
              <a:ext uri="{FF2B5EF4-FFF2-40B4-BE49-F238E27FC236}">
                <a16:creationId xmlns:a16="http://schemas.microsoft.com/office/drawing/2014/main" id="{147EBC56-8170-B269-E3C9-D6202A753FF1}"/>
              </a:ext>
            </a:extLst>
          </p:cNvPr>
          <p:cNvSpPr txBox="1"/>
          <p:nvPr/>
        </p:nvSpPr>
        <p:spPr>
          <a:xfrm>
            <a:off x="4021868" y="4638346"/>
            <a:ext cx="1642173" cy="153888"/>
          </a:xfrm>
          <a:prstGeom prst="rect">
            <a:avLst/>
          </a:prstGeom>
          <a:noFill/>
        </p:spPr>
        <p:txBody>
          <a:bodyPr wrap="square" lIns="0" tIns="0" rIns="0" bIns="0" rtlCol="0">
            <a:spAutoFit/>
          </a:bodyPr>
          <a:lstStyle/>
          <a:p>
            <a:pPr algn="ctr"/>
            <a:r>
              <a:rPr lang="en-US" sz="1000" b="0" i="0" dirty="0">
                <a:effectLst/>
              </a:rPr>
              <a:t>65% Plan Liability</a:t>
            </a:r>
            <a:endParaRPr lang="en-US" sz="1000" b="1" i="0" dirty="0">
              <a:ea typeface="Roboto" panose="02000000000000000000" pitchFamily="2" charset="0"/>
              <a:cs typeface="Times New Roman" panose="02020603050405020304" pitchFamily="18" charset="0"/>
            </a:endParaRPr>
          </a:p>
        </p:txBody>
      </p:sp>
      <p:sp>
        <p:nvSpPr>
          <p:cNvPr id="53" name="TextBox 52">
            <a:extLst>
              <a:ext uri="{FF2B5EF4-FFF2-40B4-BE49-F238E27FC236}">
                <a16:creationId xmlns:a16="http://schemas.microsoft.com/office/drawing/2014/main" id="{0B2BF2D0-3C68-F959-54D6-7EF6D7F1E407}"/>
              </a:ext>
            </a:extLst>
          </p:cNvPr>
          <p:cNvSpPr txBox="1"/>
          <p:nvPr/>
        </p:nvSpPr>
        <p:spPr>
          <a:xfrm>
            <a:off x="9871126" y="4638346"/>
            <a:ext cx="1642173" cy="153888"/>
          </a:xfrm>
          <a:prstGeom prst="rect">
            <a:avLst/>
          </a:prstGeom>
          <a:noFill/>
        </p:spPr>
        <p:txBody>
          <a:bodyPr wrap="square" lIns="0" tIns="0" rIns="0" bIns="0" rtlCol="0">
            <a:spAutoFit/>
          </a:bodyPr>
          <a:lstStyle/>
          <a:p>
            <a:pPr algn="ctr"/>
            <a:r>
              <a:rPr lang="en-US" sz="1000" b="0" i="0" dirty="0">
                <a:effectLst/>
              </a:rPr>
              <a:t>60% Plan Liability</a:t>
            </a:r>
            <a:endParaRPr lang="en-US" sz="1000" b="1" i="0" dirty="0">
              <a:ea typeface="Roboto" panose="02000000000000000000" pitchFamily="2" charset="0"/>
              <a:cs typeface="Times New Roman" panose="02020603050405020304" pitchFamily="18" charset="0"/>
            </a:endParaRPr>
          </a:p>
        </p:txBody>
      </p:sp>
      <p:sp>
        <p:nvSpPr>
          <p:cNvPr id="54" name="TextBox 53">
            <a:extLst>
              <a:ext uri="{FF2B5EF4-FFF2-40B4-BE49-F238E27FC236}">
                <a16:creationId xmlns:a16="http://schemas.microsoft.com/office/drawing/2014/main" id="{A03502CA-8785-DF25-FCBE-A2DDD9C0FF63}"/>
              </a:ext>
            </a:extLst>
          </p:cNvPr>
          <p:cNvSpPr txBox="1"/>
          <p:nvPr/>
        </p:nvSpPr>
        <p:spPr>
          <a:xfrm>
            <a:off x="8886937" y="4590721"/>
            <a:ext cx="790938" cy="307777"/>
          </a:xfrm>
          <a:prstGeom prst="rect">
            <a:avLst/>
          </a:prstGeom>
          <a:noFill/>
        </p:spPr>
        <p:txBody>
          <a:bodyPr wrap="square" lIns="0" tIns="0" rIns="0" bIns="0" rtlCol="0">
            <a:spAutoFit/>
          </a:bodyPr>
          <a:lstStyle/>
          <a:p>
            <a:pPr algn="ctr"/>
            <a:r>
              <a:rPr lang="en-US" sz="1000" b="0" i="0" dirty="0">
                <a:effectLst/>
              </a:rPr>
              <a:t>60% Plan Liability</a:t>
            </a:r>
            <a:endParaRPr lang="en-US" sz="1000" b="1" i="0" dirty="0">
              <a:ea typeface="Roboto" panose="02000000000000000000" pitchFamily="2" charset="0"/>
              <a:cs typeface="Times New Roman" panose="02020603050405020304" pitchFamily="18" charset="0"/>
            </a:endParaRPr>
          </a:p>
        </p:txBody>
      </p:sp>
      <p:sp>
        <p:nvSpPr>
          <p:cNvPr id="55" name="TextBox 54">
            <a:extLst>
              <a:ext uri="{FF2B5EF4-FFF2-40B4-BE49-F238E27FC236}">
                <a16:creationId xmlns:a16="http://schemas.microsoft.com/office/drawing/2014/main" id="{0938E97A-7711-9388-4185-60053D9E5E8D}"/>
              </a:ext>
            </a:extLst>
          </p:cNvPr>
          <p:cNvSpPr txBox="1"/>
          <p:nvPr/>
        </p:nvSpPr>
        <p:spPr>
          <a:xfrm>
            <a:off x="3015058" y="4590721"/>
            <a:ext cx="790938" cy="307777"/>
          </a:xfrm>
          <a:prstGeom prst="rect">
            <a:avLst/>
          </a:prstGeom>
          <a:noFill/>
        </p:spPr>
        <p:txBody>
          <a:bodyPr wrap="square" lIns="0" tIns="0" rIns="0" bIns="0" rtlCol="0">
            <a:spAutoFit/>
          </a:bodyPr>
          <a:lstStyle/>
          <a:p>
            <a:pPr algn="ctr"/>
            <a:r>
              <a:rPr lang="en-US" sz="1000" b="0" i="0" dirty="0">
                <a:effectLst/>
              </a:rPr>
              <a:t>75% Plan Liability</a:t>
            </a:r>
            <a:endParaRPr lang="en-US" sz="1000" b="1" i="0" dirty="0">
              <a:ea typeface="Roboto" panose="02000000000000000000" pitchFamily="2" charset="0"/>
              <a:cs typeface="Times New Roman" panose="02020603050405020304" pitchFamily="18" charset="0"/>
            </a:endParaRPr>
          </a:p>
        </p:txBody>
      </p:sp>
      <p:cxnSp>
        <p:nvCxnSpPr>
          <p:cNvPr id="64" name="Straight Connector 63">
            <a:extLst>
              <a:ext uri="{FF2B5EF4-FFF2-40B4-BE49-F238E27FC236}">
                <a16:creationId xmlns:a16="http://schemas.microsoft.com/office/drawing/2014/main" id="{3EB94384-D70D-B81E-E65D-B306BE83E5BF}"/>
              </a:ext>
            </a:extLst>
          </p:cNvPr>
          <p:cNvCxnSpPr>
            <a:cxnSpLocks/>
          </p:cNvCxnSpPr>
          <p:nvPr/>
        </p:nvCxnSpPr>
        <p:spPr>
          <a:xfrm flipH="1">
            <a:off x="3797503" y="4178466"/>
            <a:ext cx="2" cy="1201217"/>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2A8313F-B732-264E-F6CD-DC9090232120}"/>
              </a:ext>
            </a:extLst>
          </p:cNvPr>
          <p:cNvSpPr txBox="1"/>
          <p:nvPr/>
        </p:nvSpPr>
        <p:spPr>
          <a:xfrm>
            <a:off x="4743004" y="5815934"/>
            <a:ext cx="2275577" cy="307777"/>
          </a:xfrm>
          <a:prstGeom prst="rect">
            <a:avLst/>
          </a:prstGeom>
          <a:noFill/>
        </p:spPr>
        <p:txBody>
          <a:bodyPr wrap="square" lIns="0" tIns="0" rIns="0" bIns="0" rtlCol="0">
            <a:spAutoFit/>
          </a:bodyPr>
          <a:lstStyle/>
          <a:p>
            <a:pPr algn="ctr"/>
            <a:r>
              <a:rPr lang="en-US" sz="1000" b="1" i="0" dirty="0">
                <a:effectLst/>
              </a:rPr>
              <a:t>$2,000 MOOP is reached at total drug spend of ~$6,365</a:t>
            </a:r>
          </a:p>
        </p:txBody>
      </p:sp>
      <p:sp>
        <p:nvSpPr>
          <p:cNvPr id="74" name="TextBox 73">
            <a:extLst>
              <a:ext uri="{FF2B5EF4-FFF2-40B4-BE49-F238E27FC236}">
                <a16:creationId xmlns:a16="http://schemas.microsoft.com/office/drawing/2014/main" id="{96C66D13-331D-F011-9734-B695F950D670}"/>
              </a:ext>
            </a:extLst>
          </p:cNvPr>
          <p:cNvSpPr txBox="1"/>
          <p:nvPr/>
        </p:nvSpPr>
        <p:spPr>
          <a:xfrm>
            <a:off x="3025107" y="4080517"/>
            <a:ext cx="790938" cy="138499"/>
          </a:xfrm>
          <a:prstGeom prst="rect">
            <a:avLst/>
          </a:prstGeom>
          <a:noFill/>
        </p:spPr>
        <p:txBody>
          <a:bodyPr wrap="square" lIns="0" tIns="0" rIns="0" bIns="0" rtlCol="0">
            <a:spAutoFit/>
          </a:bodyPr>
          <a:lstStyle/>
          <a:p>
            <a:pPr algn="ctr"/>
            <a:r>
              <a:rPr lang="en-US" sz="900" b="1" i="0" dirty="0">
                <a:effectLst/>
              </a:rPr>
              <a:t>Generics</a:t>
            </a:r>
            <a:r>
              <a:rPr lang="en-US" sz="900" b="1" i="0" baseline="30000" dirty="0">
                <a:effectLst/>
              </a:rPr>
              <a:t>1</a:t>
            </a:r>
            <a:endParaRPr lang="en-US" sz="900" b="1" i="0" dirty="0">
              <a:ea typeface="Roboto" panose="02000000000000000000" pitchFamily="2" charset="0"/>
              <a:cs typeface="Times New Roman" panose="02020603050405020304" pitchFamily="18" charset="0"/>
            </a:endParaRPr>
          </a:p>
        </p:txBody>
      </p:sp>
      <p:sp>
        <p:nvSpPr>
          <p:cNvPr id="76" name="TextBox 75">
            <a:extLst>
              <a:ext uri="{FF2B5EF4-FFF2-40B4-BE49-F238E27FC236}">
                <a16:creationId xmlns:a16="http://schemas.microsoft.com/office/drawing/2014/main" id="{D618F2FD-E742-8EA2-B4CF-97E1BFD3B92B}"/>
              </a:ext>
            </a:extLst>
          </p:cNvPr>
          <p:cNvSpPr txBox="1"/>
          <p:nvPr/>
        </p:nvSpPr>
        <p:spPr>
          <a:xfrm>
            <a:off x="4416733" y="4080517"/>
            <a:ext cx="790938" cy="138499"/>
          </a:xfrm>
          <a:prstGeom prst="rect">
            <a:avLst/>
          </a:prstGeom>
          <a:noFill/>
        </p:spPr>
        <p:txBody>
          <a:bodyPr wrap="square" lIns="0" tIns="0" rIns="0" bIns="0" rtlCol="0">
            <a:spAutoFit/>
          </a:bodyPr>
          <a:lstStyle/>
          <a:p>
            <a:pPr algn="ctr"/>
            <a:r>
              <a:rPr lang="en-US" sz="900" b="1" i="0" dirty="0">
                <a:effectLst/>
              </a:rPr>
              <a:t>Brands</a:t>
            </a:r>
            <a:r>
              <a:rPr lang="en-US" sz="900" b="1" i="0" baseline="30000" dirty="0">
                <a:effectLst/>
              </a:rPr>
              <a:t>2</a:t>
            </a:r>
            <a:endParaRPr lang="en-US" sz="900" b="1" i="0" baseline="30000" dirty="0">
              <a:ea typeface="Roboto" panose="02000000000000000000" pitchFamily="2" charset="0"/>
              <a:cs typeface="Times New Roman" panose="02020603050405020304" pitchFamily="18" charset="0"/>
            </a:endParaRPr>
          </a:p>
        </p:txBody>
      </p:sp>
      <p:sp>
        <p:nvSpPr>
          <p:cNvPr id="77" name="TextBox 76">
            <a:extLst>
              <a:ext uri="{FF2B5EF4-FFF2-40B4-BE49-F238E27FC236}">
                <a16:creationId xmlns:a16="http://schemas.microsoft.com/office/drawing/2014/main" id="{54E3161F-FAFC-9688-EBA1-92B08496D46B}"/>
              </a:ext>
            </a:extLst>
          </p:cNvPr>
          <p:cNvSpPr txBox="1"/>
          <p:nvPr/>
        </p:nvSpPr>
        <p:spPr>
          <a:xfrm>
            <a:off x="8899416" y="4080517"/>
            <a:ext cx="790938" cy="138499"/>
          </a:xfrm>
          <a:prstGeom prst="rect">
            <a:avLst/>
          </a:prstGeom>
          <a:noFill/>
        </p:spPr>
        <p:txBody>
          <a:bodyPr wrap="square" lIns="0" tIns="0" rIns="0" bIns="0" rtlCol="0">
            <a:spAutoFit/>
          </a:bodyPr>
          <a:lstStyle/>
          <a:p>
            <a:pPr algn="ctr"/>
            <a:r>
              <a:rPr lang="en-US" sz="900" b="1" i="0" dirty="0">
                <a:effectLst/>
              </a:rPr>
              <a:t>Generics</a:t>
            </a:r>
            <a:endParaRPr lang="en-US" sz="900" b="1" i="0" dirty="0">
              <a:ea typeface="Roboto" panose="02000000000000000000" pitchFamily="2" charset="0"/>
              <a:cs typeface="Times New Roman" panose="02020603050405020304" pitchFamily="18" charset="0"/>
            </a:endParaRPr>
          </a:p>
        </p:txBody>
      </p:sp>
      <p:sp>
        <p:nvSpPr>
          <p:cNvPr id="78" name="TextBox 77">
            <a:extLst>
              <a:ext uri="{FF2B5EF4-FFF2-40B4-BE49-F238E27FC236}">
                <a16:creationId xmlns:a16="http://schemas.microsoft.com/office/drawing/2014/main" id="{50539C8F-A81B-6B38-40A4-66BDA6213952}"/>
              </a:ext>
            </a:extLst>
          </p:cNvPr>
          <p:cNvSpPr txBox="1"/>
          <p:nvPr/>
        </p:nvSpPr>
        <p:spPr>
          <a:xfrm>
            <a:off x="10306812" y="4080517"/>
            <a:ext cx="790938" cy="138499"/>
          </a:xfrm>
          <a:prstGeom prst="rect">
            <a:avLst/>
          </a:prstGeom>
          <a:noFill/>
        </p:spPr>
        <p:txBody>
          <a:bodyPr wrap="square" lIns="0" tIns="0" rIns="0" bIns="0" rtlCol="0">
            <a:spAutoFit/>
          </a:bodyPr>
          <a:lstStyle/>
          <a:p>
            <a:pPr algn="ctr"/>
            <a:r>
              <a:rPr lang="en-US" sz="900" b="1" i="0" dirty="0">
                <a:effectLst/>
              </a:rPr>
              <a:t>Brands</a:t>
            </a:r>
            <a:endParaRPr lang="en-US" sz="900" b="1" i="0" baseline="30000" dirty="0">
              <a:ea typeface="Roboto" panose="02000000000000000000" pitchFamily="2" charset="0"/>
              <a:cs typeface="Times New Roman" panose="02020603050405020304" pitchFamily="18" charset="0"/>
            </a:endParaRPr>
          </a:p>
        </p:txBody>
      </p:sp>
      <p:sp>
        <p:nvSpPr>
          <p:cNvPr id="85" name="TextBox 84">
            <a:extLst>
              <a:ext uri="{FF2B5EF4-FFF2-40B4-BE49-F238E27FC236}">
                <a16:creationId xmlns:a16="http://schemas.microsoft.com/office/drawing/2014/main" id="{D7212BE1-7819-B6AF-A588-E06403589503}"/>
              </a:ext>
            </a:extLst>
          </p:cNvPr>
          <p:cNvSpPr txBox="1"/>
          <p:nvPr/>
        </p:nvSpPr>
        <p:spPr>
          <a:xfrm>
            <a:off x="3668615" y="3834941"/>
            <a:ext cx="1594195" cy="169277"/>
          </a:xfrm>
          <a:prstGeom prst="rect">
            <a:avLst/>
          </a:prstGeom>
          <a:noFill/>
        </p:spPr>
        <p:txBody>
          <a:bodyPr wrap="square" lIns="0" tIns="0" rIns="0" bIns="0" rtlCol="0">
            <a:spAutoFit/>
          </a:bodyPr>
          <a:lstStyle/>
          <a:p>
            <a:pPr algn="ctr"/>
            <a:r>
              <a:rPr lang="en-US" sz="1100" b="1" i="0">
                <a:effectLst/>
              </a:rPr>
              <a:t>INITIAL COVERAGE</a:t>
            </a:r>
            <a:endParaRPr lang="en-US" sz="900" b="1" i="0">
              <a:ea typeface="Roboto" panose="02000000000000000000" pitchFamily="2" charset="0"/>
              <a:cs typeface="Times New Roman" panose="02020603050405020304" pitchFamily="18" charset="0"/>
            </a:endParaRPr>
          </a:p>
        </p:txBody>
      </p:sp>
      <p:sp>
        <p:nvSpPr>
          <p:cNvPr id="89" name="Rectangle 88">
            <a:extLst>
              <a:ext uri="{FF2B5EF4-FFF2-40B4-BE49-F238E27FC236}">
                <a16:creationId xmlns:a16="http://schemas.microsoft.com/office/drawing/2014/main" id="{44662365-659E-40EC-382E-1DFFC96201C6}"/>
              </a:ext>
            </a:extLst>
          </p:cNvPr>
          <p:cNvSpPr/>
          <p:nvPr/>
        </p:nvSpPr>
        <p:spPr bwMode="auto">
          <a:xfrm>
            <a:off x="1632426" y="4227771"/>
            <a:ext cx="1314396" cy="1569945"/>
          </a:xfrm>
          <a:prstGeom prst="rect">
            <a:avLst/>
          </a:prstGeom>
          <a:solidFill>
            <a:schemeClr val="accent1"/>
          </a:solidFill>
          <a:ln>
            <a:noFill/>
          </a:ln>
          <a:effectLst/>
        </p:spPr>
        <p:txBody>
          <a:bodyPr rtlCol="0" anchor="ctr"/>
          <a:lstStyle/>
          <a:p>
            <a:pPr algn="ctr"/>
            <a:endParaRPr lang="en-US"/>
          </a:p>
        </p:txBody>
      </p:sp>
      <p:sp>
        <p:nvSpPr>
          <p:cNvPr id="90" name="TextBox 89">
            <a:extLst>
              <a:ext uri="{FF2B5EF4-FFF2-40B4-BE49-F238E27FC236}">
                <a16:creationId xmlns:a16="http://schemas.microsoft.com/office/drawing/2014/main" id="{FCC3B3AF-53CD-BBBD-0DE2-8CBBB08E5F79}"/>
              </a:ext>
            </a:extLst>
          </p:cNvPr>
          <p:cNvSpPr txBox="1"/>
          <p:nvPr/>
        </p:nvSpPr>
        <p:spPr>
          <a:xfrm>
            <a:off x="1658097" y="4653360"/>
            <a:ext cx="1303086" cy="153888"/>
          </a:xfrm>
          <a:prstGeom prst="rect">
            <a:avLst/>
          </a:prstGeom>
          <a:noFill/>
        </p:spPr>
        <p:txBody>
          <a:bodyPr wrap="square" lIns="0" tIns="0" rIns="0" bIns="0" rtlCol="0">
            <a:spAutoFit/>
          </a:bodyPr>
          <a:lstStyle/>
          <a:p>
            <a:pPr algn="ctr"/>
            <a:r>
              <a:rPr lang="en-US" sz="1000" b="0" i="0" dirty="0">
                <a:solidFill>
                  <a:schemeClr val="bg1"/>
                </a:solidFill>
                <a:effectLst/>
              </a:rPr>
              <a:t>100% </a:t>
            </a:r>
            <a:r>
              <a:rPr lang="en-US" sz="1000" dirty="0">
                <a:solidFill>
                  <a:schemeClr val="bg1"/>
                </a:solidFill>
              </a:rPr>
              <a:t>R</a:t>
            </a:r>
            <a:r>
              <a:rPr lang="en-US" sz="1000" b="0" i="0" dirty="0">
                <a:solidFill>
                  <a:schemeClr val="bg1"/>
                </a:solidFill>
                <a:effectLst/>
              </a:rPr>
              <a:t>etiree</a:t>
            </a:r>
            <a:endParaRPr lang="en-US" sz="1000" b="1" i="0" dirty="0">
              <a:solidFill>
                <a:schemeClr val="bg1"/>
              </a:solidFill>
              <a:ea typeface="Roboto" panose="02000000000000000000" pitchFamily="2" charset="0"/>
              <a:cs typeface="Times New Roman" panose="02020603050405020304" pitchFamily="18" charset="0"/>
            </a:endParaRPr>
          </a:p>
        </p:txBody>
      </p:sp>
      <p:sp>
        <p:nvSpPr>
          <p:cNvPr id="91" name="TextBox 90">
            <a:extLst>
              <a:ext uri="{FF2B5EF4-FFF2-40B4-BE49-F238E27FC236}">
                <a16:creationId xmlns:a16="http://schemas.microsoft.com/office/drawing/2014/main" id="{42EA1A74-9221-4AB9-3382-7D64616E53F0}"/>
              </a:ext>
            </a:extLst>
          </p:cNvPr>
          <p:cNvSpPr txBox="1"/>
          <p:nvPr/>
        </p:nvSpPr>
        <p:spPr>
          <a:xfrm>
            <a:off x="1507111" y="3834941"/>
            <a:ext cx="1594195" cy="169277"/>
          </a:xfrm>
          <a:prstGeom prst="rect">
            <a:avLst/>
          </a:prstGeom>
          <a:noFill/>
        </p:spPr>
        <p:txBody>
          <a:bodyPr wrap="square" lIns="0" tIns="0" rIns="0" bIns="0" rtlCol="0">
            <a:spAutoFit/>
          </a:bodyPr>
          <a:lstStyle/>
          <a:p>
            <a:pPr algn="ctr"/>
            <a:r>
              <a:rPr lang="en-US" sz="1100" b="1" i="0" dirty="0">
                <a:effectLst/>
              </a:rPr>
              <a:t>DEDUCTIBLE</a:t>
            </a:r>
            <a:endParaRPr lang="en-US" sz="900" b="1" i="0" dirty="0">
              <a:ea typeface="Roboto" panose="02000000000000000000" pitchFamily="2" charset="0"/>
              <a:cs typeface="Times New Roman" panose="02020603050405020304" pitchFamily="18" charset="0"/>
            </a:endParaRPr>
          </a:p>
        </p:txBody>
      </p:sp>
      <p:sp>
        <p:nvSpPr>
          <p:cNvPr id="92" name="Freeform: Shape 91">
            <a:extLst>
              <a:ext uri="{FF2B5EF4-FFF2-40B4-BE49-F238E27FC236}">
                <a16:creationId xmlns:a16="http://schemas.microsoft.com/office/drawing/2014/main" id="{932385B3-E65E-2AD7-D4C1-73E37BA7DAAF}"/>
              </a:ext>
            </a:extLst>
          </p:cNvPr>
          <p:cNvSpPr/>
          <p:nvPr/>
        </p:nvSpPr>
        <p:spPr bwMode="auto">
          <a:xfrm>
            <a:off x="8886939" y="5104811"/>
            <a:ext cx="2819613" cy="692905"/>
          </a:xfrm>
          <a:custGeom>
            <a:avLst/>
            <a:gdLst>
              <a:gd name="connsiteX0" fmla="*/ 0 w 2819613"/>
              <a:gd name="connsiteY0" fmla="*/ 0 h 692905"/>
              <a:gd name="connsiteX1" fmla="*/ 790937 w 2819613"/>
              <a:gd name="connsiteY1" fmla="*/ 0 h 692905"/>
              <a:gd name="connsiteX2" fmla="*/ 790937 w 2819613"/>
              <a:gd name="connsiteY2" fmla="*/ 344312 h 692905"/>
              <a:gd name="connsiteX3" fmla="*/ 2819613 w 2819613"/>
              <a:gd name="connsiteY3" fmla="*/ 344312 h 692905"/>
              <a:gd name="connsiteX4" fmla="*/ 2819613 w 2819613"/>
              <a:gd name="connsiteY4" fmla="*/ 692905 h 692905"/>
              <a:gd name="connsiteX5" fmla="*/ 790937 w 2819613"/>
              <a:gd name="connsiteY5" fmla="*/ 692905 h 692905"/>
              <a:gd name="connsiteX6" fmla="*/ 0 w 2819613"/>
              <a:gd name="connsiteY6" fmla="*/ 692905 h 692905"/>
              <a:gd name="connsiteX7" fmla="*/ 0 w 2819613"/>
              <a:gd name="connsiteY7" fmla="*/ 344312 h 6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613" h="692905">
                <a:moveTo>
                  <a:pt x="0" y="0"/>
                </a:moveTo>
                <a:lnTo>
                  <a:pt x="790937" y="0"/>
                </a:lnTo>
                <a:lnTo>
                  <a:pt x="790937" y="344312"/>
                </a:lnTo>
                <a:lnTo>
                  <a:pt x="2819613" y="344312"/>
                </a:lnTo>
                <a:lnTo>
                  <a:pt x="2819613" y="692905"/>
                </a:lnTo>
                <a:lnTo>
                  <a:pt x="790937" y="692905"/>
                </a:lnTo>
                <a:lnTo>
                  <a:pt x="0" y="692905"/>
                </a:lnTo>
                <a:lnTo>
                  <a:pt x="0" y="344312"/>
                </a:lnTo>
                <a:close/>
              </a:path>
            </a:pathLst>
          </a:custGeom>
          <a:solidFill>
            <a:schemeClr val="accent2"/>
          </a:solidFill>
          <a:ln>
            <a:noFill/>
          </a:ln>
          <a:effectLst/>
        </p:spPr>
        <p:txBody>
          <a:bodyPr wrap="square" rtlCol="0" anchor="ctr">
            <a:noAutofit/>
          </a:bodyPr>
          <a:lstStyle/>
          <a:p>
            <a:pPr algn="ctr"/>
            <a:endParaRPr lang="en-US"/>
          </a:p>
        </p:txBody>
      </p:sp>
      <p:sp>
        <p:nvSpPr>
          <p:cNvPr id="48" name="TextBox 47">
            <a:extLst>
              <a:ext uri="{FF2B5EF4-FFF2-40B4-BE49-F238E27FC236}">
                <a16:creationId xmlns:a16="http://schemas.microsoft.com/office/drawing/2014/main" id="{C857E4F6-35F1-E2D5-4302-360483BDA4C8}"/>
              </a:ext>
            </a:extLst>
          </p:cNvPr>
          <p:cNvSpPr txBox="1"/>
          <p:nvPr/>
        </p:nvSpPr>
        <p:spPr>
          <a:xfrm>
            <a:off x="8886936" y="5276241"/>
            <a:ext cx="790940" cy="307777"/>
          </a:xfrm>
          <a:prstGeom prst="rect">
            <a:avLst/>
          </a:prstGeom>
          <a:noFill/>
        </p:spPr>
        <p:txBody>
          <a:bodyPr wrap="square" lIns="0" tIns="0" rIns="0" bIns="0" rtlCol="0">
            <a:spAutoFit/>
          </a:bodyPr>
          <a:lstStyle/>
          <a:p>
            <a:pPr algn="ctr"/>
            <a:r>
              <a:rPr lang="en-US" sz="1000" b="0" i="0">
                <a:solidFill>
                  <a:schemeClr val="bg1"/>
                </a:solidFill>
                <a:effectLst/>
              </a:rPr>
              <a:t>40% Federal Reinsurance</a:t>
            </a:r>
            <a:endParaRPr lang="en-US" sz="1000" b="1" i="0">
              <a:solidFill>
                <a:schemeClr val="bg1"/>
              </a:solidFill>
              <a:ea typeface="Roboto" panose="02000000000000000000" pitchFamily="2" charset="0"/>
              <a:cs typeface="Times New Roman" panose="02020603050405020304" pitchFamily="18" charset="0"/>
            </a:endParaRPr>
          </a:p>
        </p:txBody>
      </p:sp>
      <p:sp>
        <p:nvSpPr>
          <p:cNvPr id="49" name="TextBox 48">
            <a:extLst>
              <a:ext uri="{FF2B5EF4-FFF2-40B4-BE49-F238E27FC236}">
                <a16:creationId xmlns:a16="http://schemas.microsoft.com/office/drawing/2014/main" id="{E07F1A68-EB12-BA79-9C6A-643967F8442F}"/>
              </a:ext>
            </a:extLst>
          </p:cNvPr>
          <p:cNvSpPr txBox="1"/>
          <p:nvPr/>
        </p:nvSpPr>
        <p:spPr>
          <a:xfrm>
            <a:off x="9835637" y="5540144"/>
            <a:ext cx="1718518" cy="307777"/>
          </a:xfrm>
          <a:prstGeom prst="rect">
            <a:avLst/>
          </a:prstGeom>
          <a:noFill/>
        </p:spPr>
        <p:txBody>
          <a:bodyPr wrap="square" lIns="0" tIns="0" rIns="0" bIns="0" rtlCol="0">
            <a:spAutoFit/>
          </a:bodyPr>
          <a:lstStyle/>
          <a:p>
            <a:pPr algn="ctr"/>
            <a:r>
              <a:rPr lang="en-US" sz="1000" b="0" i="0" dirty="0">
                <a:solidFill>
                  <a:schemeClr val="bg1"/>
                </a:solidFill>
                <a:effectLst/>
              </a:rPr>
              <a:t>20% Federal Reinsurance</a:t>
            </a:r>
            <a:endParaRPr lang="en-US" sz="1000" b="1" i="0" dirty="0">
              <a:solidFill>
                <a:schemeClr val="bg1"/>
              </a:solidFill>
              <a:ea typeface="Roboto" panose="02000000000000000000" pitchFamily="2" charset="0"/>
              <a:cs typeface="Times New Roman" panose="02020603050405020304" pitchFamily="18" charset="0"/>
            </a:endParaRPr>
          </a:p>
          <a:p>
            <a:pPr algn="ctr"/>
            <a:endParaRPr lang="en-US" sz="1000" b="1" i="0" dirty="0">
              <a:solidFill>
                <a:schemeClr val="bg1"/>
              </a:solidFill>
              <a:ea typeface="Roboto" panose="02000000000000000000" pitchFamily="2" charset="0"/>
              <a:cs typeface="Times New Roman" panose="02020603050405020304" pitchFamily="18" charset="0"/>
            </a:endParaRPr>
          </a:p>
        </p:txBody>
      </p:sp>
      <p:cxnSp>
        <p:nvCxnSpPr>
          <p:cNvPr id="63" name="Straight Connector 62">
            <a:extLst>
              <a:ext uri="{FF2B5EF4-FFF2-40B4-BE49-F238E27FC236}">
                <a16:creationId xmlns:a16="http://schemas.microsoft.com/office/drawing/2014/main" id="{2163FA68-7804-165F-E8A8-85978AAC4B98}"/>
              </a:ext>
            </a:extLst>
          </p:cNvPr>
          <p:cNvCxnSpPr/>
          <p:nvPr/>
        </p:nvCxnSpPr>
        <p:spPr>
          <a:xfrm>
            <a:off x="9677875" y="4178466"/>
            <a:ext cx="0" cy="161925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4" name="Freeform: Shape 93">
            <a:extLst>
              <a:ext uri="{FF2B5EF4-FFF2-40B4-BE49-F238E27FC236}">
                <a16:creationId xmlns:a16="http://schemas.microsoft.com/office/drawing/2014/main" id="{F664EDD3-E943-16FE-DF9B-EB8BE5CD7699}"/>
              </a:ext>
            </a:extLst>
          </p:cNvPr>
          <p:cNvSpPr/>
          <p:nvPr/>
        </p:nvSpPr>
        <p:spPr bwMode="auto">
          <a:xfrm>
            <a:off x="8886939" y="5104811"/>
            <a:ext cx="2819613" cy="692905"/>
          </a:xfrm>
          <a:custGeom>
            <a:avLst/>
            <a:gdLst>
              <a:gd name="connsiteX0" fmla="*/ 0 w 2819613"/>
              <a:gd name="connsiteY0" fmla="*/ 0 h 692905"/>
              <a:gd name="connsiteX1" fmla="*/ 790937 w 2819613"/>
              <a:gd name="connsiteY1" fmla="*/ 0 h 692905"/>
              <a:gd name="connsiteX2" fmla="*/ 790937 w 2819613"/>
              <a:gd name="connsiteY2" fmla="*/ 344312 h 692905"/>
              <a:gd name="connsiteX3" fmla="*/ 2819613 w 2819613"/>
              <a:gd name="connsiteY3" fmla="*/ 344312 h 692905"/>
              <a:gd name="connsiteX4" fmla="*/ 2819613 w 2819613"/>
              <a:gd name="connsiteY4" fmla="*/ 692905 h 692905"/>
              <a:gd name="connsiteX5" fmla="*/ 790937 w 2819613"/>
              <a:gd name="connsiteY5" fmla="*/ 692905 h 692905"/>
              <a:gd name="connsiteX6" fmla="*/ 0 w 2819613"/>
              <a:gd name="connsiteY6" fmla="*/ 692905 h 692905"/>
              <a:gd name="connsiteX7" fmla="*/ 0 w 2819613"/>
              <a:gd name="connsiteY7" fmla="*/ 344312 h 6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613" h="692905">
                <a:moveTo>
                  <a:pt x="0" y="0"/>
                </a:moveTo>
                <a:lnTo>
                  <a:pt x="790937" y="0"/>
                </a:lnTo>
                <a:lnTo>
                  <a:pt x="790937" y="344312"/>
                </a:lnTo>
                <a:lnTo>
                  <a:pt x="2819613" y="344312"/>
                </a:lnTo>
                <a:lnTo>
                  <a:pt x="2819613" y="692905"/>
                </a:lnTo>
                <a:lnTo>
                  <a:pt x="790937" y="692905"/>
                </a:lnTo>
                <a:lnTo>
                  <a:pt x="0" y="692905"/>
                </a:lnTo>
                <a:lnTo>
                  <a:pt x="0" y="344312"/>
                </a:lnTo>
                <a:close/>
              </a:path>
            </a:pathLst>
          </a:custGeom>
          <a:noFill/>
          <a:ln w="25400">
            <a:solidFill>
              <a:schemeClr val="tx1"/>
            </a:solidFill>
          </a:ln>
          <a:effectLst/>
        </p:spPr>
        <p:txBody>
          <a:bodyPr wrap="square" rtlCol="0" anchor="ctr">
            <a:noAutofit/>
          </a:bodyPr>
          <a:lstStyle/>
          <a:p>
            <a:pPr algn="ctr"/>
            <a:endParaRPr lang="en-US"/>
          </a:p>
        </p:txBody>
      </p:sp>
      <p:grpSp>
        <p:nvGrpSpPr>
          <p:cNvPr id="38" name="Group 37">
            <a:extLst>
              <a:ext uri="{FF2B5EF4-FFF2-40B4-BE49-F238E27FC236}">
                <a16:creationId xmlns:a16="http://schemas.microsoft.com/office/drawing/2014/main" id="{9B9B80AF-3308-8A84-D1AB-E8A4FFE9E738}"/>
              </a:ext>
            </a:extLst>
          </p:cNvPr>
          <p:cNvGrpSpPr/>
          <p:nvPr/>
        </p:nvGrpSpPr>
        <p:grpSpPr>
          <a:xfrm>
            <a:off x="1632426" y="3770535"/>
            <a:ext cx="10074126" cy="2027181"/>
            <a:chOff x="1498614" y="4128844"/>
            <a:chExt cx="10074126" cy="1668872"/>
          </a:xfrm>
        </p:grpSpPr>
        <p:cxnSp>
          <p:nvCxnSpPr>
            <p:cNvPr id="99" name="Straight Connector 98">
              <a:extLst>
                <a:ext uri="{FF2B5EF4-FFF2-40B4-BE49-F238E27FC236}">
                  <a16:creationId xmlns:a16="http://schemas.microsoft.com/office/drawing/2014/main" id="{038F98F0-8B53-EE4D-A9D4-8CCB0BF817C6}"/>
                </a:ext>
              </a:extLst>
            </p:cNvPr>
            <p:cNvCxnSpPr>
              <a:cxnSpLocks/>
            </p:cNvCxnSpPr>
            <p:nvPr/>
          </p:nvCxnSpPr>
          <p:spPr>
            <a:xfrm>
              <a:off x="11572740" y="4128844"/>
              <a:ext cx="0" cy="1668872"/>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A0E7657-B4AA-F726-29E7-9FB4E83E73FA}"/>
                </a:ext>
              </a:extLst>
            </p:cNvPr>
            <p:cNvCxnSpPr>
              <a:cxnSpLocks/>
            </p:cNvCxnSpPr>
            <p:nvPr/>
          </p:nvCxnSpPr>
          <p:spPr>
            <a:xfrm>
              <a:off x="2906537" y="4128844"/>
              <a:ext cx="0" cy="1668872"/>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302C316-62D8-57CE-E807-B22AF2C654A6}"/>
                </a:ext>
              </a:extLst>
            </p:cNvPr>
            <p:cNvCxnSpPr>
              <a:cxnSpLocks/>
            </p:cNvCxnSpPr>
            <p:nvPr/>
          </p:nvCxnSpPr>
          <p:spPr>
            <a:xfrm>
              <a:off x="5722889" y="4128844"/>
              <a:ext cx="0" cy="1668872"/>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E44E760-BEFE-ADA2-ABFD-91B9C170B20E}"/>
                </a:ext>
              </a:extLst>
            </p:cNvPr>
            <p:cNvCxnSpPr>
              <a:cxnSpLocks/>
            </p:cNvCxnSpPr>
            <p:nvPr/>
          </p:nvCxnSpPr>
          <p:spPr>
            <a:xfrm>
              <a:off x="1498614" y="4128844"/>
              <a:ext cx="0" cy="1668872"/>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A8E1759-5076-8780-9F3A-D567F0731FA7}"/>
                </a:ext>
              </a:extLst>
            </p:cNvPr>
            <p:cNvCxnSpPr>
              <a:cxnSpLocks/>
            </p:cNvCxnSpPr>
            <p:nvPr/>
          </p:nvCxnSpPr>
          <p:spPr>
            <a:xfrm>
              <a:off x="2813010" y="4128844"/>
              <a:ext cx="0" cy="1668872"/>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6869403A-BE31-C684-C058-2D0123E3B2F1}"/>
              </a:ext>
            </a:extLst>
          </p:cNvPr>
          <p:cNvSpPr txBox="1"/>
          <p:nvPr/>
        </p:nvSpPr>
        <p:spPr>
          <a:xfrm>
            <a:off x="457199" y="4418267"/>
            <a:ext cx="825543" cy="430887"/>
          </a:xfrm>
          <a:prstGeom prst="rect">
            <a:avLst/>
          </a:prstGeom>
          <a:noFill/>
        </p:spPr>
        <p:txBody>
          <a:bodyPr wrap="square" lIns="0" tIns="0" rIns="0" bIns="0" rtlCol="0">
            <a:spAutoFit/>
          </a:bodyPr>
          <a:lstStyle/>
          <a:p>
            <a:r>
              <a:rPr lang="en-US" sz="1400" b="1" i="0" dirty="0">
                <a:effectLst/>
              </a:rPr>
              <a:t>2025 Plan Design</a:t>
            </a:r>
            <a:endParaRPr lang="en-US" sz="1400" b="1" i="0" dirty="0">
              <a:ea typeface="Roboto" panose="02000000000000000000" pitchFamily="2" charset="0"/>
              <a:cs typeface="Times New Roman" panose="02020603050405020304" pitchFamily="18" charset="0"/>
            </a:endParaRPr>
          </a:p>
        </p:txBody>
      </p:sp>
      <p:sp>
        <p:nvSpPr>
          <p:cNvPr id="115" name="TextBox 114">
            <a:extLst>
              <a:ext uri="{FF2B5EF4-FFF2-40B4-BE49-F238E27FC236}">
                <a16:creationId xmlns:a16="http://schemas.microsoft.com/office/drawing/2014/main" id="{25C721EA-F6F1-3280-9B1C-D1A6E3CAF360}"/>
              </a:ext>
            </a:extLst>
          </p:cNvPr>
          <p:cNvSpPr txBox="1"/>
          <p:nvPr/>
        </p:nvSpPr>
        <p:spPr>
          <a:xfrm>
            <a:off x="559647" y="3863160"/>
            <a:ext cx="1014699" cy="138499"/>
          </a:xfrm>
          <a:prstGeom prst="rect">
            <a:avLst/>
          </a:prstGeom>
          <a:noFill/>
        </p:spPr>
        <p:txBody>
          <a:bodyPr wrap="square" lIns="0" tIns="0" rIns="0" bIns="0" rtlCol="0">
            <a:spAutoFit/>
          </a:bodyPr>
          <a:lstStyle/>
          <a:p>
            <a:pPr algn="r"/>
            <a:r>
              <a:rPr lang="en-US" sz="900" b="1" i="0" dirty="0">
                <a:effectLst/>
              </a:rPr>
              <a:t>PHASES</a:t>
            </a:r>
            <a:endParaRPr lang="en-US" sz="900" b="1" i="0" dirty="0">
              <a:ea typeface="Roboto" panose="02000000000000000000" pitchFamily="2" charset="0"/>
              <a:cs typeface="Times New Roman" panose="02020603050405020304" pitchFamily="18" charset="0"/>
            </a:endParaRPr>
          </a:p>
        </p:txBody>
      </p:sp>
      <p:sp>
        <p:nvSpPr>
          <p:cNvPr id="119" name="TextBox 118">
            <a:extLst>
              <a:ext uri="{FF2B5EF4-FFF2-40B4-BE49-F238E27FC236}">
                <a16:creationId xmlns:a16="http://schemas.microsoft.com/office/drawing/2014/main" id="{034681DD-81D1-D463-5B2D-2270EF0440F8}"/>
              </a:ext>
            </a:extLst>
          </p:cNvPr>
          <p:cNvSpPr txBox="1"/>
          <p:nvPr/>
        </p:nvSpPr>
        <p:spPr>
          <a:xfrm>
            <a:off x="457199" y="6137876"/>
            <a:ext cx="5928852" cy="123111"/>
          </a:xfrm>
          <a:prstGeom prst="rect">
            <a:avLst/>
          </a:prstGeom>
          <a:noFill/>
        </p:spPr>
        <p:txBody>
          <a:bodyPr wrap="square" lIns="0" tIns="0" rIns="0" bIns="0" rtlCol="0">
            <a:spAutoFit/>
          </a:bodyPr>
          <a:lstStyle/>
          <a:p>
            <a:r>
              <a:rPr lang="en-US" sz="800" dirty="0" err="1">
                <a:ea typeface="Roboto" panose="02000000000000000000" pitchFamily="2" charset="0"/>
                <a:cs typeface="Times New Roman" panose="02020603050405020304" pitchFamily="18" charset="0"/>
              </a:rPr>
              <a:t>TrOOP</a:t>
            </a:r>
            <a:r>
              <a:rPr lang="en-US" sz="800" dirty="0">
                <a:ea typeface="Roboto" panose="02000000000000000000" pitchFamily="2" charset="0"/>
                <a:cs typeface="Times New Roman" panose="02020603050405020304" pitchFamily="18" charset="0"/>
              </a:rPr>
              <a:t> = True out-of-pocket | MOOP = Maximum out-of-pocket limit</a:t>
            </a:r>
            <a:endParaRPr lang="en-US" sz="800" i="0" dirty="0">
              <a:ea typeface="Roboto" panose="02000000000000000000" pitchFamily="2"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B27038C1-0520-1E2A-D21D-05BA19423DAD}"/>
              </a:ext>
            </a:extLst>
          </p:cNvPr>
          <p:cNvCxnSpPr>
            <a:cxnSpLocks/>
          </p:cNvCxnSpPr>
          <p:nvPr/>
        </p:nvCxnSpPr>
        <p:spPr>
          <a:xfrm>
            <a:off x="11706552" y="1323647"/>
            <a:ext cx="0" cy="2027181"/>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6010A4F-E365-D62B-BAAB-48DDB0618312}"/>
              </a:ext>
            </a:extLst>
          </p:cNvPr>
          <p:cNvCxnSpPr>
            <a:cxnSpLocks/>
          </p:cNvCxnSpPr>
          <p:nvPr/>
        </p:nvCxnSpPr>
        <p:spPr>
          <a:xfrm>
            <a:off x="3040349" y="1323647"/>
            <a:ext cx="0" cy="2027181"/>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C00FDF-8111-08EE-88B0-5E39083E2B64}"/>
              </a:ext>
            </a:extLst>
          </p:cNvPr>
          <p:cNvCxnSpPr>
            <a:cxnSpLocks/>
          </p:cNvCxnSpPr>
          <p:nvPr/>
        </p:nvCxnSpPr>
        <p:spPr>
          <a:xfrm>
            <a:off x="5850729" y="1323647"/>
            <a:ext cx="0" cy="2027181"/>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DF2DF7A-70D4-111E-41FC-A4637DFF6AF8}"/>
              </a:ext>
            </a:extLst>
          </p:cNvPr>
          <p:cNvCxnSpPr>
            <a:cxnSpLocks/>
          </p:cNvCxnSpPr>
          <p:nvPr/>
        </p:nvCxnSpPr>
        <p:spPr>
          <a:xfrm>
            <a:off x="1632426" y="1323647"/>
            <a:ext cx="0" cy="2027181"/>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22D70E2-B13F-C2F8-EEC9-19558C415EA2}"/>
              </a:ext>
            </a:extLst>
          </p:cNvPr>
          <p:cNvCxnSpPr>
            <a:cxnSpLocks/>
          </p:cNvCxnSpPr>
          <p:nvPr/>
        </p:nvCxnSpPr>
        <p:spPr>
          <a:xfrm>
            <a:off x="2946822" y="1323647"/>
            <a:ext cx="0" cy="2027181"/>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C3A5F1E-63F8-3222-094B-3762F010333C}"/>
              </a:ext>
            </a:extLst>
          </p:cNvPr>
          <p:cNvCxnSpPr>
            <a:cxnSpLocks/>
          </p:cNvCxnSpPr>
          <p:nvPr/>
        </p:nvCxnSpPr>
        <p:spPr>
          <a:xfrm>
            <a:off x="5953385" y="1323647"/>
            <a:ext cx="0" cy="2027181"/>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BF49D38-BA45-0F11-6308-7F413343A9C0}"/>
              </a:ext>
            </a:extLst>
          </p:cNvPr>
          <p:cNvCxnSpPr>
            <a:cxnSpLocks/>
          </p:cNvCxnSpPr>
          <p:nvPr/>
        </p:nvCxnSpPr>
        <p:spPr>
          <a:xfrm>
            <a:off x="8782257" y="1323647"/>
            <a:ext cx="0" cy="2027181"/>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7E4B57F-4E3D-B816-7D7E-B5302EDAAABD}"/>
              </a:ext>
            </a:extLst>
          </p:cNvPr>
          <p:cNvCxnSpPr>
            <a:cxnSpLocks/>
          </p:cNvCxnSpPr>
          <p:nvPr/>
        </p:nvCxnSpPr>
        <p:spPr>
          <a:xfrm>
            <a:off x="457199" y="3770535"/>
            <a:ext cx="11246088" cy="0"/>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79C4A7-BC0C-A286-E57E-E9D827094899}"/>
              </a:ext>
            </a:extLst>
          </p:cNvPr>
          <p:cNvCxnSpPr>
            <a:cxnSpLocks/>
          </p:cNvCxnSpPr>
          <p:nvPr/>
        </p:nvCxnSpPr>
        <p:spPr>
          <a:xfrm>
            <a:off x="457199" y="1323647"/>
            <a:ext cx="11246088" cy="0"/>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0810180-845A-56BB-0D61-6E557D7CD4BD}"/>
              </a:ext>
            </a:extLst>
          </p:cNvPr>
          <p:cNvCxnSpPr>
            <a:cxnSpLocks/>
          </p:cNvCxnSpPr>
          <p:nvPr/>
        </p:nvCxnSpPr>
        <p:spPr>
          <a:xfrm>
            <a:off x="457199" y="3350828"/>
            <a:ext cx="11246088" cy="0"/>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E6FBDDB-E513-C0BD-EA16-9479AE1C44B7}"/>
              </a:ext>
            </a:extLst>
          </p:cNvPr>
          <p:cNvCxnSpPr>
            <a:cxnSpLocks/>
          </p:cNvCxnSpPr>
          <p:nvPr/>
        </p:nvCxnSpPr>
        <p:spPr>
          <a:xfrm>
            <a:off x="457199" y="5797716"/>
            <a:ext cx="11246088" cy="0"/>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D9635AE-99C4-0F39-1C18-4977F2F8E7BD}"/>
              </a:ext>
            </a:extLst>
          </p:cNvPr>
          <p:cNvSpPr txBox="1"/>
          <p:nvPr/>
        </p:nvSpPr>
        <p:spPr>
          <a:xfrm>
            <a:off x="9215288" y="3845622"/>
            <a:ext cx="2031040" cy="169277"/>
          </a:xfrm>
          <a:prstGeom prst="rect">
            <a:avLst/>
          </a:prstGeom>
          <a:noFill/>
        </p:spPr>
        <p:txBody>
          <a:bodyPr wrap="square" lIns="0" tIns="0" rIns="0" bIns="0" rtlCol="0">
            <a:spAutoFit/>
          </a:bodyPr>
          <a:lstStyle/>
          <a:p>
            <a:pPr algn="ctr"/>
            <a:r>
              <a:rPr lang="en-US" sz="1100" b="1" i="0" dirty="0">
                <a:effectLst/>
              </a:rPr>
              <a:t>CATASTROPHIC 0% retiree</a:t>
            </a:r>
            <a:endParaRPr lang="en-US" sz="900" b="1" i="0" dirty="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EB19501E-B897-7B62-7133-26704E507FA4}"/>
              </a:ext>
            </a:extLst>
          </p:cNvPr>
          <p:cNvSpPr txBox="1"/>
          <p:nvPr/>
        </p:nvSpPr>
        <p:spPr>
          <a:xfrm>
            <a:off x="6192656" y="4276926"/>
            <a:ext cx="2349754" cy="1169551"/>
          </a:xfrm>
          <a:prstGeom prst="rect">
            <a:avLst/>
          </a:prstGeom>
          <a:noFill/>
        </p:spPr>
        <p:txBody>
          <a:bodyPr wrap="square">
            <a:spAutoFit/>
          </a:bodyPr>
          <a:lstStyle/>
          <a:p>
            <a:pPr algn="ctr"/>
            <a:r>
              <a:rPr lang="en-US" sz="1000" b="1" dirty="0"/>
              <a:t>In 2025, </a:t>
            </a:r>
            <a:r>
              <a:rPr lang="en-US" sz="1000" b="1" dirty="0">
                <a:solidFill>
                  <a:srgbClr val="111111"/>
                </a:solidFill>
              </a:rPr>
              <a:t>t</a:t>
            </a:r>
            <a:r>
              <a:rPr lang="en-US" sz="1000" b="1" i="0" dirty="0">
                <a:solidFill>
                  <a:srgbClr val="111111"/>
                </a:solidFill>
                <a:effectLst/>
              </a:rPr>
              <a:t>he coverage gap phase will be eliminated.</a:t>
            </a:r>
          </a:p>
          <a:p>
            <a:pPr algn="ctr"/>
            <a:endParaRPr lang="en-US" sz="1000" b="1" dirty="0"/>
          </a:p>
          <a:p>
            <a:pPr algn="ctr"/>
            <a:endParaRPr lang="en-US" sz="1000" b="1" i="0" dirty="0">
              <a:solidFill>
                <a:srgbClr val="111111"/>
              </a:solidFill>
              <a:effectLst/>
            </a:endParaRPr>
          </a:p>
          <a:p>
            <a:pPr algn="ctr"/>
            <a:r>
              <a:rPr lang="en-US" sz="1000" b="1" i="0" dirty="0">
                <a:solidFill>
                  <a:srgbClr val="111111"/>
                </a:solidFill>
                <a:effectLst/>
              </a:rPr>
              <a:t>Out-of-pocket spending on Part D prescription drugs will be capped at $2000 per year.</a:t>
            </a:r>
          </a:p>
        </p:txBody>
      </p:sp>
      <p:cxnSp>
        <p:nvCxnSpPr>
          <p:cNvPr id="21" name="Straight Connector 20">
            <a:extLst>
              <a:ext uri="{FF2B5EF4-FFF2-40B4-BE49-F238E27FC236}">
                <a16:creationId xmlns:a16="http://schemas.microsoft.com/office/drawing/2014/main" id="{EDD381EF-F5AC-6A1B-5B97-647748C76017}"/>
              </a:ext>
            </a:extLst>
          </p:cNvPr>
          <p:cNvCxnSpPr>
            <a:cxnSpLocks/>
          </p:cNvCxnSpPr>
          <p:nvPr/>
        </p:nvCxnSpPr>
        <p:spPr>
          <a:xfrm>
            <a:off x="8883504" y="1323643"/>
            <a:ext cx="0" cy="2027181"/>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1527EC-3856-6136-D1E7-57DD5DC10E09}"/>
              </a:ext>
            </a:extLst>
          </p:cNvPr>
          <p:cNvCxnSpPr>
            <a:cxnSpLocks/>
          </p:cNvCxnSpPr>
          <p:nvPr/>
        </p:nvCxnSpPr>
        <p:spPr>
          <a:xfrm>
            <a:off x="8883504" y="3776221"/>
            <a:ext cx="0" cy="2027181"/>
          </a:xfrm>
          <a:prstGeom prst="line">
            <a:avLst/>
          </a:prstGeom>
          <a:ln w="127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00FF002-B171-9754-34EF-0A11DE23BEC4}"/>
              </a:ext>
            </a:extLst>
          </p:cNvPr>
          <p:cNvPicPr>
            <a:picLocks noChangeAspect="1"/>
          </p:cNvPicPr>
          <p:nvPr/>
        </p:nvPicPr>
        <p:blipFill rotWithShape="1">
          <a:blip r:embed="rId3">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1762365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56614-059D-2F6D-FA15-262416297F05}"/>
              </a:ext>
            </a:extLst>
          </p:cNvPr>
          <p:cNvSpPr>
            <a:spLocks noGrp="1"/>
          </p:cNvSpPr>
          <p:nvPr>
            <p:ph type="title"/>
          </p:nvPr>
        </p:nvSpPr>
        <p:spPr>
          <a:xfrm>
            <a:off x="465137" y="2686049"/>
            <a:ext cx="4261846" cy="1128137"/>
          </a:xfrm>
        </p:spPr>
        <p:txBody>
          <a:bodyPr/>
          <a:lstStyle/>
          <a:p>
            <a:r>
              <a:rPr lang="en-US" dirty="0"/>
              <a:t>Via Benefits – Retiree Marketplace</a:t>
            </a:r>
          </a:p>
        </p:txBody>
      </p:sp>
      <p:sp>
        <p:nvSpPr>
          <p:cNvPr id="10" name="Text Placeholder 9">
            <a:extLst>
              <a:ext uri="{FF2B5EF4-FFF2-40B4-BE49-F238E27FC236}">
                <a16:creationId xmlns:a16="http://schemas.microsoft.com/office/drawing/2014/main" id="{537168F2-F61F-E3D5-D705-A8D2505E8BB3}"/>
              </a:ext>
            </a:extLst>
          </p:cNvPr>
          <p:cNvSpPr>
            <a:spLocks noGrp="1"/>
          </p:cNvSpPr>
          <p:nvPr>
            <p:ph type="body" sz="quarter" idx="17"/>
          </p:nvPr>
        </p:nvSpPr>
        <p:spPr/>
        <p:txBody>
          <a:bodyPr/>
          <a:lstStyle/>
          <a:p>
            <a:endParaRPr lang="en-US"/>
          </a:p>
        </p:txBody>
      </p:sp>
      <p:sp>
        <p:nvSpPr>
          <p:cNvPr id="5" name="Slide Number Placeholder 4">
            <a:extLst>
              <a:ext uri="{FF2B5EF4-FFF2-40B4-BE49-F238E27FC236}">
                <a16:creationId xmlns:a16="http://schemas.microsoft.com/office/drawing/2014/main" id="{1FA0E28A-7DA8-4F1A-5B01-F71FCBD68448}"/>
              </a:ext>
            </a:extLst>
          </p:cNvPr>
          <p:cNvSpPr>
            <a:spLocks noGrp="1"/>
          </p:cNvSpPr>
          <p:nvPr>
            <p:ph type="sldNum" sz="quarter" idx="19"/>
          </p:nvPr>
        </p:nvSpPr>
        <p:spPr/>
        <p:txBody>
          <a:bodyPr/>
          <a:lstStyle/>
          <a:p>
            <a:fld id="{63DCA5C9-2E11-4C67-86EB-AE1DE127DC64}" type="slidenum">
              <a:rPr lang="en-US" smtClean="0"/>
              <a:pPr/>
              <a:t>17</a:t>
            </a:fld>
            <a:endParaRPr lang="en-US"/>
          </a:p>
        </p:txBody>
      </p:sp>
      <p:sp>
        <p:nvSpPr>
          <p:cNvPr id="6" name="Footer Placeholder 5">
            <a:extLst>
              <a:ext uri="{FF2B5EF4-FFF2-40B4-BE49-F238E27FC236}">
                <a16:creationId xmlns:a16="http://schemas.microsoft.com/office/drawing/2014/main" id="{ABC8ED84-AA35-7736-B2FB-42997B486F04}"/>
              </a:ext>
            </a:extLst>
          </p:cNvPr>
          <p:cNvSpPr>
            <a:spLocks noGrp="1"/>
          </p:cNvSpPr>
          <p:nvPr>
            <p:ph type="ftr" sz="quarter" idx="10"/>
          </p:nvPr>
        </p:nvSpPr>
        <p:spPr/>
        <p:txBody>
          <a:bodyPr/>
          <a:lstStyle/>
          <a:p>
            <a:pPr lvl="6"/>
            <a:r>
              <a:rPr lang="en-US"/>
              <a:t>© 2024 WTW. Proprietary and confidential. For WTW and WTW client use only.</a:t>
            </a:r>
          </a:p>
        </p:txBody>
      </p:sp>
      <p:pic>
        <p:nvPicPr>
          <p:cNvPr id="8" name="Picture Placeholder 7">
            <a:extLst>
              <a:ext uri="{FF2B5EF4-FFF2-40B4-BE49-F238E27FC236}">
                <a16:creationId xmlns:a16="http://schemas.microsoft.com/office/drawing/2014/main" id="{6D134B11-1723-64A2-A0FA-E01602005EE6}"/>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t="16369" b="6704"/>
          <a:stretch/>
        </p:blipFill>
        <p:spPr>
          <a:xfrm>
            <a:off x="465138" y="457200"/>
            <a:ext cx="11269662" cy="5791200"/>
          </a:xfrm>
        </p:spPr>
      </p:pic>
      <p:pic>
        <p:nvPicPr>
          <p:cNvPr id="2" name="Picture 1">
            <a:extLst>
              <a:ext uri="{FF2B5EF4-FFF2-40B4-BE49-F238E27FC236}">
                <a16:creationId xmlns:a16="http://schemas.microsoft.com/office/drawing/2014/main" id="{2B63F3EA-08B3-B58D-3790-69E003B5FB5D}"/>
              </a:ext>
            </a:extLst>
          </p:cNvPr>
          <p:cNvPicPr>
            <a:picLocks noChangeAspect="1"/>
          </p:cNvPicPr>
          <p:nvPr/>
        </p:nvPicPr>
        <p:blipFill rotWithShape="1">
          <a:blip r:embed="rId4">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1099287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54441A-B7AF-008A-DCCB-CE2F1E7ED7FA}"/>
              </a:ext>
            </a:extLst>
          </p:cNvPr>
          <p:cNvSpPr>
            <a:spLocks noGrp="1"/>
          </p:cNvSpPr>
          <p:nvPr>
            <p:ph type="sldNum" sz="quarter" idx="18"/>
          </p:nvPr>
        </p:nvSpPr>
        <p:spPr/>
        <p:txBody>
          <a:bodyPr/>
          <a:lstStyle/>
          <a:p>
            <a:fld id="{63DCA5C9-2E11-4C67-86EB-AE1DE127DC64}" type="slidenum">
              <a:rPr lang="en-US" smtClean="0"/>
              <a:pPr/>
              <a:t>18</a:t>
            </a:fld>
            <a:endParaRPr lang="en-US"/>
          </a:p>
        </p:txBody>
      </p:sp>
      <p:sp>
        <p:nvSpPr>
          <p:cNvPr id="2" name="Title 1">
            <a:extLst>
              <a:ext uri="{FF2B5EF4-FFF2-40B4-BE49-F238E27FC236}">
                <a16:creationId xmlns:a16="http://schemas.microsoft.com/office/drawing/2014/main" id="{77DE9E46-2E9F-2A88-2516-2A29D9A4455F}"/>
              </a:ext>
            </a:extLst>
          </p:cNvPr>
          <p:cNvSpPr>
            <a:spLocks noGrp="1"/>
          </p:cNvSpPr>
          <p:nvPr>
            <p:ph type="title"/>
          </p:nvPr>
        </p:nvSpPr>
        <p:spPr/>
        <p:txBody>
          <a:bodyPr/>
          <a:lstStyle/>
          <a:p>
            <a:r>
              <a:rPr lang="en-US" b="1" dirty="0"/>
              <a:t>Via Benefits </a:t>
            </a:r>
            <a:r>
              <a:rPr lang="en-US" dirty="0"/>
              <a:t>– WTW’s Individual Marketplace</a:t>
            </a:r>
            <a:br>
              <a:rPr lang="en-US" dirty="0"/>
            </a:br>
            <a:endParaRPr lang="en-US" dirty="0"/>
          </a:p>
        </p:txBody>
      </p:sp>
      <p:sp>
        <p:nvSpPr>
          <p:cNvPr id="4" name="Text Placeholder 3">
            <a:extLst>
              <a:ext uri="{FF2B5EF4-FFF2-40B4-BE49-F238E27FC236}">
                <a16:creationId xmlns:a16="http://schemas.microsoft.com/office/drawing/2014/main" id="{029D7B3B-CBF3-7A4A-505D-96206DAC5BC2}"/>
              </a:ext>
            </a:extLst>
          </p:cNvPr>
          <p:cNvSpPr>
            <a:spLocks noGrp="1"/>
          </p:cNvSpPr>
          <p:nvPr>
            <p:ph type="body" sz="quarter" idx="17"/>
          </p:nvPr>
        </p:nvSpPr>
        <p:spPr>
          <a:xfrm>
            <a:off x="457200" y="943480"/>
            <a:ext cx="11247120" cy="365760"/>
          </a:xfrm>
        </p:spPr>
        <p:txBody>
          <a:bodyPr/>
          <a:lstStyle/>
          <a:p>
            <a:r>
              <a:rPr lang="en-US" sz="1800" dirty="0">
                <a:latin typeface="Segoe UI" panose="020B0502040204020203" pitchFamily="34" charset="0"/>
              </a:rPr>
              <a:t>C</a:t>
            </a:r>
            <a:r>
              <a:rPr lang="en-US" sz="1800" dirty="0">
                <a:effectLst/>
                <a:latin typeface="Segoe UI" panose="020B0502040204020203" pitchFamily="34" charset="0"/>
              </a:rPr>
              <a:t>overage for pre-Medicare and Medicare retirees</a:t>
            </a:r>
            <a:endParaRPr lang="en-US" dirty="0"/>
          </a:p>
        </p:txBody>
      </p:sp>
      <p:sp>
        <p:nvSpPr>
          <p:cNvPr id="6" name="Footer Placeholder 5">
            <a:extLst>
              <a:ext uri="{FF2B5EF4-FFF2-40B4-BE49-F238E27FC236}">
                <a16:creationId xmlns:a16="http://schemas.microsoft.com/office/drawing/2014/main" id="{992F77CF-7070-CDC1-9F8D-C13452701074}"/>
              </a:ext>
            </a:extLst>
          </p:cNvPr>
          <p:cNvSpPr>
            <a:spLocks noGrp="1"/>
          </p:cNvSpPr>
          <p:nvPr>
            <p:ph type="ftr" sz="quarter" idx="10"/>
          </p:nvPr>
        </p:nvSpPr>
        <p:spPr/>
        <p:txBody>
          <a:bodyPr/>
          <a:lstStyle/>
          <a:p>
            <a:pPr lvl="6"/>
            <a:r>
              <a:rPr lang="en-US"/>
              <a:t>© 2024 WTW. Proprietary and confidential. For WTW and WTW client use only.</a:t>
            </a:r>
          </a:p>
        </p:txBody>
      </p:sp>
      <p:sp>
        <p:nvSpPr>
          <p:cNvPr id="8" name="Content Placeholder 11">
            <a:extLst>
              <a:ext uri="{FF2B5EF4-FFF2-40B4-BE49-F238E27FC236}">
                <a16:creationId xmlns:a16="http://schemas.microsoft.com/office/drawing/2014/main" id="{C80682E7-D965-49DB-AC19-C729C3412F72}"/>
              </a:ext>
            </a:extLst>
          </p:cNvPr>
          <p:cNvSpPr txBox="1">
            <a:spLocks/>
          </p:cNvSpPr>
          <p:nvPr/>
        </p:nvSpPr>
        <p:spPr>
          <a:xfrm>
            <a:off x="8943259" y="2117604"/>
            <a:ext cx="2647742" cy="713433"/>
          </a:xfrm>
          <a:prstGeom prst="rect">
            <a:avLst/>
          </a:prstGeom>
        </p:spPr>
        <p:txBody>
          <a:bodyPr lIns="0"/>
          <a:lstStyle>
            <a:lvl1pPr marL="0" indent="0" algn="l" defTabSz="914400" rtl="0" eaLnBrk="1" latinLnBrk="0" hangingPunct="1">
              <a:lnSpc>
                <a:spcPct val="100000"/>
              </a:lnSpc>
              <a:spcBef>
                <a:spcPts val="0"/>
              </a:spcBef>
              <a:spcAft>
                <a:spcPts val="8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8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169863" indent="-169863" algn="l" defTabSz="292608" rtl="0" eaLnBrk="1" latinLnBrk="0" hangingPunct="1">
              <a:lnSpc>
                <a:spcPct val="100000"/>
              </a:lnSpc>
              <a:spcBef>
                <a:spcPts val="0"/>
              </a:spcBef>
              <a:spcAft>
                <a:spcPts val="800"/>
              </a:spcAft>
              <a:buClr>
                <a:schemeClr val="tx2"/>
              </a:buClr>
              <a:buFont typeface="Arial" panose="020B0604020202020204" pitchFamily="34" charset="0"/>
              <a:buChar char="•"/>
              <a:tabLst/>
              <a:defRPr sz="1600" b="0" i="0" kern="1200">
                <a:solidFill>
                  <a:schemeClr val="tx1"/>
                </a:solidFill>
                <a:latin typeface="+mn-lt"/>
                <a:ea typeface="Roboto" panose="02000000000000000000" pitchFamily="2" charset="0"/>
                <a:cs typeface="Times New Roman" panose="02020603050405020304" pitchFamily="18" charset="0"/>
              </a:defRPr>
            </a:lvl3pPr>
            <a:lvl4pPr marL="339725" marR="0" indent="-169863" algn="l" defTabSz="292608" rtl="0" eaLnBrk="1" fontAlgn="auto" latinLnBrk="0" hangingPunct="1">
              <a:lnSpc>
                <a:spcPct val="100000"/>
              </a:lnSpc>
              <a:spcBef>
                <a:spcPts val="0"/>
              </a:spcBef>
              <a:spcAft>
                <a:spcPts val="800"/>
              </a:spcAft>
              <a:buClr>
                <a:schemeClr val="tx2"/>
              </a:buClr>
              <a:buSzPct val="100000"/>
              <a:buFont typeface="System Font Regular"/>
              <a:buChar char="–"/>
              <a:tabLst/>
              <a:defRPr sz="1600" b="0" i="0" kern="1200">
                <a:solidFill>
                  <a:schemeClr val="tx1"/>
                </a:solidFill>
                <a:latin typeface="+mn-lt"/>
                <a:ea typeface="Roboto" panose="02000000000000000000" pitchFamily="2" charset="0"/>
                <a:cs typeface="Times New Roman" panose="02020603050405020304" pitchFamily="18" charset="0"/>
              </a:defRPr>
            </a:lvl4pPr>
            <a:lvl5pPr marL="517525" indent="-177800" algn="l" defTabSz="292608" rtl="0" eaLnBrk="1" latinLnBrk="0" hangingPunct="1">
              <a:lnSpc>
                <a:spcPct val="100000"/>
              </a:lnSpc>
              <a:spcBef>
                <a:spcPts val="0"/>
              </a:spcBef>
              <a:spcAft>
                <a:spcPts val="800"/>
              </a:spcAft>
              <a:buClr>
                <a:schemeClr val="tx2"/>
              </a:buClr>
              <a:buSzPct val="100000"/>
              <a:buFont typeface="Arial" panose="020B0604020202020204" pitchFamily="34" charset="0"/>
              <a:buChar char="•"/>
              <a:tabLst/>
              <a:defRPr sz="16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a:spcAft>
                <a:spcPts val="0"/>
              </a:spcAft>
              <a:buClr>
                <a:schemeClr val="tx2"/>
              </a:buClr>
            </a:pPr>
            <a:r>
              <a:rPr lang="en-US" b="1" dirty="0"/>
              <a:t>Jenny Morgan </a:t>
            </a:r>
          </a:p>
          <a:p>
            <a:pPr>
              <a:spcAft>
                <a:spcPts val="0"/>
              </a:spcAft>
              <a:buClr>
                <a:schemeClr val="tx2"/>
              </a:buClr>
            </a:pPr>
            <a:r>
              <a:rPr lang="en-US" dirty="0"/>
              <a:t>jenny.morgan@wtwco.com</a:t>
            </a:r>
          </a:p>
          <a:p>
            <a:pPr>
              <a:spcAft>
                <a:spcPts val="0"/>
              </a:spcAft>
              <a:buClr>
                <a:schemeClr val="tx2"/>
              </a:buClr>
            </a:pPr>
            <a:r>
              <a:rPr lang="en-US" dirty="0"/>
              <a:t>801-414-9523 </a:t>
            </a:r>
          </a:p>
        </p:txBody>
      </p:sp>
      <p:pic>
        <p:nvPicPr>
          <p:cNvPr id="5" name="Picture 4" descr="A person in a suit and tie&#10;&#10;Description automatically generated">
            <a:extLst>
              <a:ext uri="{FF2B5EF4-FFF2-40B4-BE49-F238E27FC236}">
                <a16:creationId xmlns:a16="http://schemas.microsoft.com/office/drawing/2014/main" id="{C9DEC0A9-D16D-3FA4-0E1F-CF690AC8A04A}"/>
              </a:ext>
            </a:extLst>
          </p:cNvPr>
          <p:cNvPicPr>
            <a:picLocks noChangeAspect="1"/>
          </p:cNvPicPr>
          <p:nvPr/>
        </p:nvPicPr>
        <p:blipFill rotWithShape="1">
          <a:blip r:embed="rId2">
            <a:extLst>
              <a:ext uri="{28A0092B-C50C-407E-A947-70E740481C1C}">
                <a14:useLocalDpi xmlns:a14="http://schemas.microsoft.com/office/drawing/2010/main" val="0"/>
              </a:ext>
            </a:extLst>
          </a:blip>
          <a:srcRect t="4659" b="11267"/>
          <a:stretch/>
        </p:blipFill>
        <p:spPr>
          <a:xfrm>
            <a:off x="7142479" y="3613951"/>
            <a:ext cx="1582616" cy="1771997"/>
          </a:xfrm>
          <a:prstGeom prst="rect">
            <a:avLst/>
          </a:prstGeom>
        </p:spPr>
      </p:pic>
      <p:pic>
        <p:nvPicPr>
          <p:cNvPr id="9" name="Picture 8" descr="A person smiling at camera&#10;&#10;Description automatically generated">
            <a:extLst>
              <a:ext uri="{FF2B5EF4-FFF2-40B4-BE49-F238E27FC236}">
                <a16:creationId xmlns:a16="http://schemas.microsoft.com/office/drawing/2014/main" id="{3F73E951-3F26-39F2-1954-544F8BA07FE3}"/>
              </a:ext>
            </a:extLst>
          </p:cNvPr>
          <p:cNvPicPr>
            <a:picLocks noChangeAspect="1"/>
          </p:cNvPicPr>
          <p:nvPr/>
        </p:nvPicPr>
        <p:blipFill rotWithShape="1">
          <a:blip r:embed="rId3">
            <a:extLst>
              <a:ext uri="{28A0092B-C50C-407E-A947-70E740481C1C}">
                <a14:useLocalDpi xmlns:a14="http://schemas.microsoft.com/office/drawing/2010/main" val="0"/>
              </a:ext>
            </a:extLst>
          </a:blip>
          <a:srcRect l="25635" t="9328" r="24308" b="34980"/>
          <a:stretch/>
        </p:blipFill>
        <p:spPr>
          <a:xfrm>
            <a:off x="7142479" y="1558981"/>
            <a:ext cx="1592700" cy="1771997"/>
          </a:xfrm>
          <a:prstGeom prst="rect">
            <a:avLst/>
          </a:prstGeom>
        </p:spPr>
      </p:pic>
      <p:sp>
        <p:nvSpPr>
          <p:cNvPr id="10" name="Content Placeholder 11">
            <a:extLst>
              <a:ext uri="{FF2B5EF4-FFF2-40B4-BE49-F238E27FC236}">
                <a16:creationId xmlns:a16="http://schemas.microsoft.com/office/drawing/2014/main" id="{1514A927-9FF7-7AAE-E7F6-B6BC7D0579DF}"/>
              </a:ext>
            </a:extLst>
          </p:cNvPr>
          <p:cNvSpPr txBox="1">
            <a:spLocks/>
          </p:cNvSpPr>
          <p:nvPr/>
        </p:nvSpPr>
        <p:spPr>
          <a:xfrm>
            <a:off x="8943258" y="4192670"/>
            <a:ext cx="2513318" cy="713433"/>
          </a:xfrm>
          <a:prstGeom prst="rect">
            <a:avLst/>
          </a:prstGeom>
        </p:spPr>
        <p:txBody>
          <a:bodyPr lIns="0"/>
          <a:lstStyle>
            <a:lvl1pPr marL="0" indent="0" algn="l" defTabSz="914400" rtl="0" eaLnBrk="1" latinLnBrk="0" hangingPunct="1">
              <a:lnSpc>
                <a:spcPct val="100000"/>
              </a:lnSpc>
              <a:spcBef>
                <a:spcPts val="0"/>
              </a:spcBef>
              <a:spcAft>
                <a:spcPts val="8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8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169863" indent="-169863" algn="l" defTabSz="292608" rtl="0" eaLnBrk="1" latinLnBrk="0" hangingPunct="1">
              <a:lnSpc>
                <a:spcPct val="100000"/>
              </a:lnSpc>
              <a:spcBef>
                <a:spcPts val="0"/>
              </a:spcBef>
              <a:spcAft>
                <a:spcPts val="800"/>
              </a:spcAft>
              <a:buClr>
                <a:schemeClr val="tx2"/>
              </a:buClr>
              <a:buFont typeface="Arial" panose="020B0604020202020204" pitchFamily="34" charset="0"/>
              <a:buChar char="•"/>
              <a:tabLst/>
              <a:defRPr sz="1600" b="0" i="0" kern="1200">
                <a:solidFill>
                  <a:schemeClr val="tx1"/>
                </a:solidFill>
                <a:latin typeface="+mn-lt"/>
                <a:ea typeface="Roboto" panose="02000000000000000000" pitchFamily="2" charset="0"/>
                <a:cs typeface="Times New Roman" panose="02020603050405020304" pitchFamily="18" charset="0"/>
              </a:defRPr>
            </a:lvl3pPr>
            <a:lvl4pPr marL="339725" marR="0" indent="-169863" algn="l" defTabSz="292608" rtl="0" eaLnBrk="1" fontAlgn="auto" latinLnBrk="0" hangingPunct="1">
              <a:lnSpc>
                <a:spcPct val="100000"/>
              </a:lnSpc>
              <a:spcBef>
                <a:spcPts val="0"/>
              </a:spcBef>
              <a:spcAft>
                <a:spcPts val="800"/>
              </a:spcAft>
              <a:buClr>
                <a:schemeClr val="tx2"/>
              </a:buClr>
              <a:buSzPct val="100000"/>
              <a:buFont typeface="System Font Regular"/>
              <a:buChar char="–"/>
              <a:tabLst/>
              <a:defRPr sz="1600" b="0" i="0" kern="1200">
                <a:solidFill>
                  <a:schemeClr val="tx1"/>
                </a:solidFill>
                <a:latin typeface="+mn-lt"/>
                <a:ea typeface="Roboto" panose="02000000000000000000" pitchFamily="2" charset="0"/>
                <a:cs typeface="Times New Roman" panose="02020603050405020304" pitchFamily="18" charset="0"/>
              </a:defRPr>
            </a:lvl4pPr>
            <a:lvl5pPr marL="517525" indent="-177800" algn="l" defTabSz="292608" rtl="0" eaLnBrk="1" latinLnBrk="0" hangingPunct="1">
              <a:lnSpc>
                <a:spcPct val="100000"/>
              </a:lnSpc>
              <a:spcBef>
                <a:spcPts val="0"/>
              </a:spcBef>
              <a:spcAft>
                <a:spcPts val="800"/>
              </a:spcAft>
              <a:buClr>
                <a:schemeClr val="tx2"/>
              </a:buClr>
              <a:buSzPct val="100000"/>
              <a:buFont typeface="Arial" panose="020B0604020202020204" pitchFamily="34" charset="0"/>
              <a:buChar char="•"/>
              <a:tabLst/>
              <a:defRPr sz="16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a:spcAft>
                <a:spcPts val="0"/>
              </a:spcAft>
              <a:buClr>
                <a:schemeClr val="tx2"/>
              </a:buClr>
            </a:pPr>
            <a:r>
              <a:rPr lang="en-US" b="1" dirty="0"/>
              <a:t>Ryan Ruska </a:t>
            </a:r>
          </a:p>
          <a:p>
            <a:pPr>
              <a:spcAft>
                <a:spcPts val="0"/>
              </a:spcAft>
              <a:buClr>
                <a:schemeClr val="tx2"/>
              </a:buClr>
            </a:pPr>
            <a:r>
              <a:rPr lang="en-US" dirty="0"/>
              <a:t>ryan.ruska@wtwco.com</a:t>
            </a:r>
          </a:p>
          <a:p>
            <a:pPr>
              <a:spcAft>
                <a:spcPts val="0"/>
              </a:spcAft>
              <a:buClr>
                <a:schemeClr val="tx2"/>
              </a:buClr>
            </a:pPr>
            <a:r>
              <a:rPr lang="en-US" dirty="0"/>
              <a:t>214-770-0577 </a:t>
            </a:r>
          </a:p>
        </p:txBody>
      </p:sp>
      <p:graphicFrame>
        <p:nvGraphicFramePr>
          <p:cNvPr id="11" name="Table 10">
            <a:extLst>
              <a:ext uri="{FF2B5EF4-FFF2-40B4-BE49-F238E27FC236}">
                <a16:creationId xmlns:a16="http://schemas.microsoft.com/office/drawing/2014/main" id="{F38DACA9-2FC0-A12D-098F-EC7F95F89034}"/>
              </a:ext>
            </a:extLst>
          </p:cNvPr>
          <p:cNvGraphicFramePr>
            <a:graphicFrameLocks noGrp="1"/>
          </p:cNvGraphicFramePr>
          <p:nvPr>
            <p:extLst>
              <p:ext uri="{D42A27DB-BD31-4B8C-83A1-F6EECF244321}">
                <p14:modId xmlns:p14="http://schemas.microsoft.com/office/powerpoint/2010/main" val="3357248934"/>
              </p:ext>
            </p:extLst>
          </p:nvPr>
        </p:nvGraphicFramePr>
        <p:xfrm>
          <a:off x="462558" y="3559580"/>
          <a:ext cx="5907024" cy="850392"/>
        </p:xfrm>
        <a:graphic>
          <a:graphicData uri="http://schemas.openxmlformats.org/drawingml/2006/table">
            <a:tbl>
              <a:tblPr firstRow="1" bandRow="1">
                <a:tableStyleId>{5940675A-B579-460E-94D1-54222C63F5DA}</a:tableStyleId>
              </a:tblPr>
              <a:tblGrid>
                <a:gridCol w="109728">
                  <a:extLst>
                    <a:ext uri="{9D8B030D-6E8A-4147-A177-3AD203B41FA5}">
                      <a16:colId xmlns:a16="http://schemas.microsoft.com/office/drawing/2014/main" val="197942992"/>
                    </a:ext>
                  </a:extLst>
                </a:gridCol>
                <a:gridCol w="54864">
                  <a:extLst>
                    <a:ext uri="{9D8B030D-6E8A-4147-A177-3AD203B41FA5}">
                      <a16:colId xmlns:a16="http://schemas.microsoft.com/office/drawing/2014/main" val="1308503207"/>
                    </a:ext>
                  </a:extLst>
                </a:gridCol>
                <a:gridCol w="5577840">
                  <a:extLst>
                    <a:ext uri="{9D8B030D-6E8A-4147-A177-3AD203B41FA5}">
                      <a16:colId xmlns:a16="http://schemas.microsoft.com/office/drawing/2014/main" val="789461917"/>
                    </a:ext>
                  </a:extLst>
                </a:gridCol>
                <a:gridCol w="54864">
                  <a:extLst>
                    <a:ext uri="{9D8B030D-6E8A-4147-A177-3AD203B41FA5}">
                      <a16:colId xmlns:a16="http://schemas.microsoft.com/office/drawing/2014/main" val="3647777383"/>
                    </a:ext>
                  </a:extLst>
                </a:gridCol>
                <a:gridCol w="109728">
                  <a:extLst>
                    <a:ext uri="{9D8B030D-6E8A-4147-A177-3AD203B41FA5}">
                      <a16:colId xmlns:a16="http://schemas.microsoft.com/office/drawing/2014/main" val="4199337820"/>
                    </a:ext>
                  </a:extLst>
                </a:gridCol>
              </a:tblGrid>
              <a:tr h="850392">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accent6">
                              <a:lumMod val="75000"/>
                            </a:schemeClr>
                          </a:solidFill>
                          <a:latin typeface="+mn-lt"/>
                          <a:ea typeface="+mn-ea"/>
                          <a:cs typeface="+mn-cs"/>
                        </a:rPr>
                        <a:t>2</a:t>
                      </a:r>
                      <a:r>
                        <a:rPr lang="en-US" sz="1800" dirty="0">
                          <a:solidFill>
                            <a:schemeClr val="accent2"/>
                          </a:solidFill>
                        </a:rPr>
                        <a:t> </a:t>
                      </a:r>
                      <a:r>
                        <a:rPr lang="en-US" sz="1600" dirty="0">
                          <a:solidFill>
                            <a:schemeClr val="tx1"/>
                          </a:solidFill>
                        </a:rPr>
                        <a:t>million+ retiree </a:t>
                      </a:r>
                      <a:r>
                        <a:rPr lang="en-US" sz="1600" dirty="0"/>
                        <a:t>conversations in 2023</a:t>
                      </a:r>
                      <a:endParaRPr lang="en-US" sz="1800" dirty="0"/>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24242315"/>
                  </a:ext>
                </a:extLst>
              </a:tr>
            </a:tbl>
          </a:graphicData>
        </a:graphic>
      </p:graphicFrame>
      <p:graphicFrame>
        <p:nvGraphicFramePr>
          <p:cNvPr id="12" name="Table 11">
            <a:extLst>
              <a:ext uri="{FF2B5EF4-FFF2-40B4-BE49-F238E27FC236}">
                <a16:creationId xmlns:a16="http://schemas.microsoft.com/office/drawing/2014/main" id="{F2A1842D-0B19-E828-2EB4-4E1D99457197}"/>
              </a:ext>
            </a:extLst>
          </p:cNvPr>
          <p:cNvGraphicFramePr>
            <a:graphicFrameLocks noGrp="1"/>
          </p:cNvGraphicFramePr>
          <p:nvPr>
            <p:extLst>
              <p:ext uri="{D42A27DB-BD31-4B8C-83A1-F6EECF244321}">
                <p14:modId xmlns:p14="http://schemas.microsoft.com/office/powerpoint/2010/main" val="1541469027"/>
              </p:ext>
            </p:extLst>
          </p:nvPr>
        </p:nvGraphicFramePr>
        <p:xfrm>
          <a:off x="462558" y="2639792"/>
          <a:ext cx="5907024" cy="822960"/>
        </p:xfrm>
        <a:graphic>
          <a:graphicData uri="http://schemas.openxmlformats.org/drawingml/2006/table">
            <a:tbl>
              <a:tblPr firstRow="1" bandRow="1">
                <a:tableStyleId>{5940675A-B579-460E-94D1-54222C63F5DA}</a:tableStyleId>
              </a:tblPr>
              <a:tblGrid>
                <a:gridCol w="109728">
                  <a:extLst>
                    <a:ext uri="{9D8B030D-6E8A-4147-A177-3AD203B41FA5}">
                      <a16:colId xmlns:a16="http://schemas.microsoft.com/office/drawing/2014/main" val="197942992"/>
                    </a:ext>
                  </a:extLst>
                </a:gridCol>
                <a:gridCol w="54864">
                  <a:extLst>
                    <a:ext uri="{9D8B030D-6E8A-4147-A177-3AD203B41FA5}">
                      <a16:colId xmlns:a16="http://schemas.microsoft.com/office/drawing/2014/main" val="1308503207"/>
                    </a:ext>
                  </a:extLst>
                </a:gridCol>
                <a:gridCol w="2743200">
                  <a:extLst>
                    <a:ext uri="{9D8B030D-6E8A-4147-A177-3AD203B41FA5}">
                      <a16:colId xmlns:a16="http://schemas.microsoft.com/office/drawing/2014/main" val="789461917"/>
                    </a:ext>
                  </a:extLst>
                </a:gridCol>
                <a:gridCol w="91440">
                  <a:extLst>
                    <a:ext uri="{9D8B030D-6E8A-4147-A177-3AD203B41FA5}">
                      <a16:colId xmlns:a16="http://schemas.microsoft.com/office/drawing/2014/main" val="1352988879"/>
                    </a:ext>
                  </a:extLst>
                </a:gridCol>
                <a:gridCol w="2743200">
                  <a:extLst>
                    <a:ext uri="{9D8B030D-6E8A-4147-A177-3AD203B41FA5}">
                      <a16:colId xmlns:a16="http://schemas.microsoft.com/office/drawing/2014/main" val="2468852836"/>
                    </a:ext>
                  </a:extLst>
                </a:gridCol>
                <a:gridCol w="54864">
                  <a:extLst>
                    <a:ext uri="{9D8B030D-6E8A-4147-A177-3AD203B41FA5}">
                      <a16:colId xmlns:a16="http://schemas.microsoft.com/office/drawing/2014/main" val="3647777383"/>
                    </a:ext>
                  </a:extLst>
                </a:gridCol>
                <a:gridCol w="109728">
                  <a:extLst>
                    <a:ext uri="{9D8B030D-6E8A-4147-A177-3AD203B41FA5}">
                      <a16:colId xmlns:a16="http://schemas.microsoft.com/office/drawing/2014/main" val="4199337820"/>
                    </a:ext>
                  </a:extLst>
                </a:gridCol>
              </a:tblGrid>
              <a:tr h="822960">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3200" b="1" kern="1200">
                          <a:solidFill>
                            <a:schemeClr val="accent2"/>
                          </a:solidFill>
                          <a:latin typeface="+mn-lt"/>
                          <a:ea typeface="+mn-ea"/>
                          <a:cs typeface="+mn-cs"/>
                        </a:rPr>
                        <a:t>2.3+</a:t>
                      </a:r>
                      <a:br>
                        <a:rPr lang="en-US" sz="1800" kern="1200">
                          <a:solidFill>
                            <a:schemeClr val="tx1"/>
                          </a:solidFill>
                          <a:latin typeface="+mn-lt"/>
                          <a:ea typeface="+mn-ea"/>
                          <a:cs typeface="+mn-cs"/>
                        </a:rPr>
                      </a:br>
                      <a:r>
                        <a:rPr lang="en-US" sz="1600" kern="1200">
                          <a:solidFill>
                            <a:schemeClr val="tx1"/>
                          </a:solidFill>
                          <a:latin typeface="+mn-lt"/>
                          <a:ea typeface="+mn-ea"/>
                          <a:cs typeface="+mn-cs"/>
                        </a:rPr>
                        <a:t>million retirees</a:t>
                      </a:r>
                      <a:endParaRPr lang="en-US" sz="1800" kern="120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3200" b="1" kern="1200">
                          <a:solidFill>
                            <a:schemeClr val="accent2"/>
                          </a:solidFill>
                          <a:latin typeface="+mn-lt"/>
                          <a:ea typeface="+mn-ea"/>
                          <a:cs typeface="+mn-cs"/>
                        </a:rPr>
                        <a:t>700+</a:t>
                      </a:r>
                      <a:r>
                        <a:rPr lang="en-US" sz="3200" kern="1200">
                          <a:solidFill>
                            <a:schemeClr val="accent2"/>
                          </a:solidFill>
                          <a:latin typeface="+mn-lt"/>
                          <a:ea typeface="+mn-ea"/>
                          <a:cs typeface="+mn-cs"/>
                        </a:rPr>
                        <a:t> </a:t>
                      </a:r>
                      <a:endParaRPr lang="en-US" sz="1800" kern="1200">
                        <a:solidFill>
                          <a:schemeClr val="tx1"/>
                        </a:solidFill>
                        <a:latin typeface="+mn-lt"/>
                        <a:ea typeface="+mn-ea"/>
                        <a:cs typeface="+mn-cs"/>
                      </a:endParaRPr>
                    </a:p>
                    <a:p>
                      <a:pPr marL="0" algn="ctr" defTabSz="914400" rtl="0" eaLnBrk="1" latinLnBrk="0" hangingPunct="1"/>
                      <a:r>
                        <a:rPr lang="en-US" sz="1600" kern="1200">
                          <a:solidFill>
                            <a:schemeClr val="tx1"/>
                          </a:solidFill>
                          <a:latin typeface="+mn-lt"/>
                          <a:ea typeface="+mn-ea"/>
                          <a:cs typeface="+mn-cs"/>
                        </a:rPr>
                        <a:t>plan-sponsors</a:t>
                      </a:r>
                      <a:endParaRPr lang="en-US" sz="1800" kern="1200">
                        <a:solidFill>
                          <a:schemeClr val="tx1"/>
                        </a:solidFill>
                        <a:latin typeface="+mn-lt"/>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24242315"/>
                  </a:ext>
                </a:extLst>
              </a:tr>
            </a:tbl>
          </a:graphicData>
        </a:graphic>
      </p:graphicFrame>
      <p:graphicFrame>
        <p:nvGraphicFramePr>
          <p:cNvPr id="13" name="Table 12">
            <a:extLst>
              <a:ext uri="{FF2B5EF4-FFF2-40B4-BE49-F238E27FC236}">
                <a16:creationId xmlns:a16="http://schemas.microsoft.com/office/drawing/2014/main" id="{A59C04B3-D944-E37C-266B-8E19099C4E5D}"/>
              </a:ext>
            </a:extLst>
          </p:cNvPr>
          <p:cNvGraphicFramePr>
            <a:graphicFrameLocks noGrp="1"/>
          </p:cNvGraphicFramePr>
          <p:nvPr>
            <p:extLst>
              <p:ext uri="{D42A27DB-BD31-4B8C-83A1-F6EECF244321}">
                <p14:modId xmlns:p14="http://schemas.microsoft.com/office/powerpoint/2010/main" val="3640817307"/>
              </p:ext>
            </p:extLst>
          </p:nvPr>
        </p:nvGraphicFramePr>
        <p:xfrm>
          <a:off x="462558" y="1482858"/>
          <a:ext cx="5907024" cy="1090586"/>
        </p:xfrm>
        <a:graphic>
          <a:graphicData uri="http://schemas.openxmlformats.org/drawingml/2006/table">
            <a:tbl>
              <a:tblPr firstRow="1" bandRow="1">
                <a:tableStyleId>{5940675A-B579-460E-94D1-54222C63F5DA}</a:tableStyleId>
              </a:tblPr>
              <a:tblGrid>
                <a:gridCol w="109728">
                  <a:extLst>
                    <a:ext uri="{9D8B030D-6E8A-4147-A177-3AD203B41FA5}">
                      <a16:colId xmlns:a16="http://schemas.microsoft.com/office/drawing/2014/main" val="197942992"/>
                    </a:ext>
                  </a:extLst>
                </a:gridCol>
                <a:gridCol w="54864">
                  <a:extLst>
                    <a:ext uri="{9D8B030D-6E8A-4147-A177-3AD203B41FA5}">
                      <a16:colId xmlns:a16="http://schemas.microsoft.com/office/drawing/2014/main" val="1308503207"/>
                    </a:ext>
                  </a:extLst>
                </a:gridCol>
                <a:gridCol w="5577840">
                  <a:extLst>
                    <a:ext uri="{9D8B030D-6E8A-4147-A177-3AD203B41FA5}">
                      <a16:colId xmlns:a16="http://schemas.microsoft.com/office/drawing/2014/main" val="789461917"/>
                    </a:ext>
                  </a:extLst>
                </a:gridCol>
                <a:gridCol w="54864">
                  <a:extLst>
                    <a:ext uri="{9D8B030D-6E8A-4147-A177-3AD203B41FA5}">
                      <a16:colId xmlns:a16="http://schemas.microsoft.com/office/drawing/2014/main" val="42504094"/>
                    </a:ext>
                  </a:extLst>
                </a:gridCol>
                <a:gridCol w="109728">
                  <a:extLst>
                    <a:ext uri="{9D8B030D-6E8A-4147-A177-3AD203B41FA5}">
                      <a16:colId xmlns:a16="http://schemas.microsoft.com/office/drawing/2014/main" val="1352415142"/>
                    </a:ext>
                  </a:extLst>
                </a:gridCol>
              </a:tblGrid>
              <a:tr h="1090586">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Oldest and largest retiree marketplace with</a:t>
                      </a:r>
                      <a:r>
                        <a:rPr lang="en-US" sz="1800" dirty="0"/>
                        <a:t> </a:t>
                      </a:r>
                      <a:br>
                        <a:rPr lang="en-US" sz="1800" dirty="0"/>
                      </a:br>
                      <a:r>
                        <a:rPr lang="en-US" sz="3200" b="1" kern="1200" dirty="0">
                          <a:solidFill>
                            <a:schemeClr val="tx2"/>
                          </a:solidFill>
                          <a:latin typeface="+mn-lt"/>
                          <a:ea typeface="+mn-ea"/>
                          <a:cs typeface="+mn-cs"/>
                        </a:rPr>
                        <a:t>18</a:t>
                      </a:r>
                      <a:r>
                        <a:rPr lang="en-US" sz="1800" dirty="0"/>
                        <a:t> </a:t>
                      </a:r>
                      <a:r>
                        <a:rPr lang="en-US" sz="1600" dirty="0"/>
                        <a:t>years of service</a:t>
                      </a:r>
                      <a:endParaRPr lang="en-US" sz="1800" dirty="0"/>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24242315"/>
                  </a:ext>
                </a:extLst>
              </a:tr>
            </a:tbl>
          </a:graphicData>
        </a:graphic>
      </p:graphicFrame>
      <p:graphicFrame>
        <p:nvGraphicFramePr>
          <p:cNvPr id="15" name="Table 14">
            <a:extLst>
              <a:ext uri="{FF2B5EF4-FFF2-40B4-BE49-F238E27FC236}">
                <a16:creationId xmlns:a16="http://schemas.microsoft.com/office/drawing/2014/main" id="{B69A012E-0512-5142-CA93-92A16135141C}"/>
              </a:ext>
            </a:extLst>
          </p:cNvPr>
          <p:cNvGraphicFramePr>
            <a:graphicFrameLocks noGrp="1"/>
          </p:cNvGraphicFramePr>
          <p:nvPr>
            <p:extLst>
              <p:ext uri="{D42A27DB-BD31-4B8C-83A1-F6EECF244321}">
                <p14:modId xmlns:p14="http://schemas.microsoft.com/office/powerpoint/2010/main" val="346691659"/>
              </p:ext>
            </p:extLst>
          </p:nvPr>
        </p:nvGraphicFramePr>
        <p:xfrm>
          <a:off x="462558" y="4522348"/>
          <a:ext cx="5907024" cy="1463040"/>
        </p:xfrm>
        <a:graphic>
          <a:graphicData uri="http://schemas.openxmlformats.org/drawingml/2006/table">
            <a:tbl>
              <a:tblPr firstRow="1" bandRow="1">
                <a:tableStyleId>{5940675A-B579-460E-94D1-54222C63F5DA}</a:tableStyleId>
              </a:tblPr>
              <a:tblGrid>
                <a:gridCol w="109728">
                  <a:extLst>
                    <a:ext uri="{9D8B030D-6E8A-4147-A177-3AD203B41FA5}">
                      <a16:colId xmlns:a16="http://schemas.microsoft.com/office/drawing/2014/main" val="197942992"/>
                    </a:ext>
                  </a:extLst>
                </a:gridCol>
                <a:gridCol w="54864">
                  <a:extLst>
                    <a:ext uri="{9D8B030D-6E8A-4147-A177-3AD203B41FA5}">
                      <a16:colId xmlns:a16="http://schemas.microsoft.com/office/drawing/2014/main" val="1308503207"/>
                    </a:ext>
                  </a:extLst>
                </a:gridCol>
                <a:gridCol w="2743200">
                  <a:extLst>
                    <a:ext uri="{9D8B030D-6E8A-4147-A177-3AD203B41FA5}">
                      <a16:colId xmlns:a16="http://schemas.microsoft.com/office/drawing/2014/main" val="789461917"/>
                    </a:ext>
                  </a:extLst>
                </a:gridCol>
                <a:gridCol w="91440">
                  <a:extLst>
                    <a:ext uri="{9D8B030D-6E8A-4147-A177-3AD203B41FA5}">
                      <a16:colId xmlns:a16="http://schemas.microsoft.com/office/drawing/2014/main" val="1352988879"/>
                    </a:ext>
                  </a:extLst>
                </a:gridCol>
                <a:gridCol w="2743200">
                  <a:extLst>
                    <a:ext uri="{9D8B030D-6E8A-4147-A177-3AD203B41FA5}">
                      <a16:colId xmlns:a16="http://schemas.microsoft.com/office/drawing/2014/main" val="2468852836"/>
                    </a:ext>
                  </a:extLst>
                </a:gridCol>
                <a:gridCol w="54864">
                  <a:extLst>
                    <a:ext uri="{9D8B030D-6E8A-4147-A177-3AD203B41FA5}">
                      <a16:colId xmlns:a16="http://schemas.microsoft.com/office/drawing/2014/main" val="3647777383"/>
                    </a:ext>
                  </a:extLst>
                </a:gridCol>
                <a:gridCol w="109728">
                  <a:extLst>
                    <a:ext uri="{9D8B030D-6E8A-4147-A177-3AD203B41FA5}">
                      <a16:colId xmlns:a16="http://schemas.microsoft.com/office/drawing/2014/main" val="4199337820"/>
                    </a:ext>
                  </a:extLst>
                </a:gridCol>
              </a:tblGrid>
              <a:tr h="1463040">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accent5">
                              <a:lumMod val="75000"/>
                            </a:schemeClr>
                          </a:solidFill>
                          <a:latin typeface="+mn-lt"/>
                          <a:ea typeface="+mn-ea"/>
                          <a:cs typeface="+mn-cs"/>
                        </a:rPr>
                        <a:t>98%</a:t>
                      </a:r>
                      <a:r>
                        <a:rPr lang="en-US" sz="2800" b="1" kern="1200" dirty="0">
                          <a:solidFill>
                            <a:schemeClr val="accent4"/>
                          </a:solidFill>
                          <a:latin typeface="+mn-lt"/>
                          <a:ea typeface="+mn-ea"/>
                          <a:cs typeface="+mn-cs"/>
                        </a:rPr>
                        <a:t> </a:t>
                      </a:r>
                      <a:br>
                        <a:rPr lang="en-US" sz="2400" kern="1200" dirty="0">
                          <a:solidFill>
                            <a:srgbClr val="327FEF"/>
                          </a:solidFill>
                          <a:latin typeface="+mn-lt"/>
                          <a:ea typeface="+mn-ea"/>
                          <a:cs typeface="+mn-cs"/>
                        </a:rPr>
                      </a:br>
                      <a:r>
                        <a:rPr lang="en-US" sz="1600" kern="1200" dirty="0">
                          <a:solidFill>
                            <a:schemeClr val="tx1"/>
                          </a:solidFill>
                          <a:latin typeface="+mn-lt"/>
                          <a:ea typeface="+mn-ea"/>
                          <a:cs typeface="+mn-cs"/>
                        </a:rPr>
                        <a:t>of retirees feel they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selected the best plan </a:t>
                      </a:r>
                      <a:br>
                        <a:rPr lang="en-US" sz="1600" kern="1200" dirty="0">
                          <a:solidFill>
                            <a:schemeClr val="tx1"/>
                          </a:solidFill>
                          <a:latin typeface="+mn-lt"/>
                          <a:ea typeface="+mn-ea"/>
                          <a:cs typeface="+mn-cs"/>
                        </a:rPr>
                      </a:br>
                      <a:r>
                        <a:rPr lang="en-US" sz="1600" kern="1200" dirty="0">
                          <a:solidFill>
                            <a:schemeClr val="tx1"/>
                          </a:solidFill>
                          <a:latin typeface="+mn-lt"/>
                          <a:ea typeface="+mn-ea"/>
                          <a:cs typeface="+mn-cs"/>
                        </a:rPr>
                        <a:t>for their needs</a:t>
                      </a:r>
                      <a:endParaRPr lang="en-US" sz="1800" kern="1200" dirty="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3200" b="1" kern="1200">
                          <a:solidFill>
                            <a:srgbClr val="327FEF"/>
                          </a:solidFill>
                          <a:latin typeface="+mn-lt"/>
                          <a:ea typeface="+mn-ea"/>
                          <a:cs typeface="+mn-cs"/>
                        </a:rPr>
                        <a:t>+99%</a:t>
                      </a:r>
                      <a:r>
                        <a:rPr lang="en-US" sz="2800" b="1" kern="1200">
                          <a:solidFill>
                            <a:srgbClr val="327FEF"/>
                          </a:solidFill>
                          <a:latin typeface="+mn-lt"/>
                          <a:ea typeface="+mn-ea"/>
                          <a:cs typeface="+mn-cs"/>
                        </a:rPr>
                        <a:t> </a:t>
                      </a:r>
                      <a:br>
                        <a:rPr lang="en-US" sz="2400" kern="1200">
                          <a:solidFill>
                            <a:srgbClr val="327FEF"/>
                          </a:solidFill>
                          <a:latin typeface="+mn-lt"/>
                          <a:ea typeface="+mn-ea"/>
                          <a:cs typeface="+mn-cs"/>
                        </a:rPr>
                      </a:br>
                      <a:r>
                        <a:rPr lang="en-US" sz="1600" kern="1200">
                          <a:solidFill>
                            <a:schemeClr val="tx1"/>
                          </a:solidFill>
                          <a:latin typeface="+mn-lt"/>
                          <a:ea typeface="+mn-ea"/>
                          <a:cs typeface="+mn-cs"/>
                        </a:rPr>
                        <a:t>of retirees are satisfied </a:t>
                      </a:r>
                      <a:br>
                        <a:rPr lang="en-US" sz="1600" kern="1200">
                          <a:solidFill>
                            <a:schemeClr val="tx1"/>
                          </a:solidFill>
                          <a:latin typeface="+mn-lt"/>
                          <a:ea typeface="+mn-ea"/>
                          <a:cs typeface="+mn-cs"/>
                        </a:rPr>
                      </a:br>
                      <a:r>
                        <a:rPr lang="en-US" sz="1600" kern="1200">
                          <a:solidFill>
                            <a:schemeClr val="tx1"/>
                          </a:solidFill>
                          <a:latin typeface="+mn-lt"/>
                          <a:ea typeface="+mn-ea"/>
                          <a:cs typeface="+mn-cs"/>
                        </a:rPr>
                        <a:t>with their benefit advisor</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80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27FEF"/>
                    </a:solidFill>
                  </a:tcPr>
                </a:tc>
                <a:extLst>
                  <a:ext uri="{0D108BD9-81ED-4DB2-BD59-A6C34878D82A}">
                    <a16:rowId xmlns:a16="http://schemas.microsoft.com/office/drawing/2014/main" val="224242315"/>
                  </a:ext>
                </a:extLst>
              </a:tr>
            </a:tbl>
          </a:graphicData>
        </a:graphic>
      </p:graphicFrame>
      <p:pic>
        <p:nvPicPr>
          <p:cNvPr id="7" name="Picture 6">
            <a:extLst>
              <a:ext uri="{FF2B5EF4-FFF2-40B4-BE49-F238E27FC236}">
                <a16:creationId xmlns:a16="http://schemas.microsoft.com/office/drawing/2014/main" id="{15B86E1D-02E1-20D2-18CB-B2590643AB87}"/>
              </a:ext>
            </a:extLst>
          </p:cNvPr>
          <p:cNvPicPr>
            <a:picLocks noChangeAspect="1"/>
          </p:cNvPicPr>
          <p:nvPr/>
        </p:nvPicPr>
        <p:blipFill rotWithShape="1">
          <a:blip r:embed="rId4">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3132892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B1F28C7-57A6-C6E4-7BFD-A7B188BF8123}"/>
              </a:ext>
            </a:extLst>
          </p:cNvPr>
          <p:cNvSpPr>
            <a:spLocks noGrp="1"/>
          </p:cNvSpPr>
          <p:nvPr>
            <p:ph type="pic" sz="quarter" idx="18"/>
          </p:nvPr>
        </p:nvSpPr>
        <p:spPr/>
        <p:txBody>
          <a:bodyPr/>
          <a:lstStyle/>
          <a:p>
            <a:endParaRPr lang="en-US"/>
          </a:p>
        </p:txBody>
      </p:sp>
      <p:sp>
        <p:nvSpPr>
          <p:cNvPr id="3" name="Slide Number Placeholder 2">
            <a:extLst>
              <a:ext uri="{FF2B5EF4-FFF2-40B4-BE49-F238E27FC236}">
                <a16:creationId xmlns:a16="http://schemas.microsoft.com/office/drawing/2014/main" id="{1D54441A-B7AF-008A-DCCB-CE2F1E7ED7FA}"/>
              </a:ext>
            </a:extLst>
          </p:cNvPr>
          <p:cNvSpPr>
            <a:spLocks noGrp="1"/>
          </p:cNvSpPr>
          <p:nvPr>
            <p:ph type="sldNum" sz="quarter" idx="21"/>
          </p:nvPr>
        </p:nvSpPr>
        <p:spPr/>
        <p:txBody>
          <a:bodyPr vert="horz" lIns="0" tIns="0" rIns="0" bIns="0" rtlCol="0" anchor="b" anchorCtr="0">
            <a:normAutofit/>
          </a:bodyPr>
          <a:lstStyle/>
          <a:p>
            <a:pPr>
              <a:spcAft>
                <a:spcPts val="600"/>
              </a:spcAft>
            </a:pPr>
            <a:fld id="{63DCA5C9-2E11-4C67-86EB-AE1DE127DC64}" type="slidenum">
              <a:rPr lang="en-US" smtClean="0"/>
              <a:pPr>
                <a:spcAft>
                  <a:spcPts val="600"/>
                </a:spcAft>
              </a:pPr>
              <a:t>19</a:t>
            </a:fld>
            <a:endParaRPr lang="en-US"/>
          </a:p>
        </p:txBody>
      </p:sp>
      <p:sp>
        <p:nvSpPr>
          <p:cNvPr id="24" name="Title 23">
            <a:extLst>
              <a:ext uri="{FF2B5EF4-FFF2-40B4-BE49-F238E27FC236}">
                <a16:creationId xmlns:a16="http://schemas.microsoft.com/office/drawing/2014/main" id="{491354EC-88CF-B19D-73CF-A08DB3999925}"/>
              </a:ext>
            </a:extLst>
          </p:cNvPr>
          <p:cNvSpPr>
            <a:spLocks noGrp="1"/>
          </p:cNvSpPr>
          <p:nvPr>
            <p:ph type="title"/>
          </p:nvPr>
        </p:nvSpPr>
        <p:spPr>
          <a:xfrm>
            <a:off x="309696" y="239034"/>
            <a:ext cx="5622687" cy="786384"/>
          </a:xfrm>
        </p:spPr>
        <p:txBody>
          <a:bodyPr/>
          <a:lstStyle/>
          <a:p>
            <a:r>
              <a:rPr lang="en-US" dirty="0"/>
              <a:t>Save the Date</a:t>
            </a:r>
          </a:p>
        </p:txBody>
      </p:sp>
      <p:sp>
        <p:nvSpPr>
          <p:cNvPr id="6" name="Footer Placeholder 5">
            <a:extLst>
              <a:ext uri="{FF2B5EF4-FFF2-40B4-BE49-F238E27FC236}">
                <a16:creationId xmlns:a16="http://schemas.microsoft.com/office/drawing/2014/main" id="{992F77CF-7070-CDC1-9F8D-C13452701074}"/>
              </a:ext>
            </a:extLst>
          </p:cNvPr>
          <p:cNvSpPr>
            <a:spLocks noGrp="1"/>
          </p:cNvSpPr>
          <p:nvPr>
            <p:ph type="ftr" sz="quarter" idx="10"/>
          </p:nvPr>
        </p:nvSpPr>
        <p:spPr/>
        <p:txBody>
          <a:bodyPr vert="horz" lIns="0" tIns="0" rIns="0" bIns="0" rtlCol="0" anchor="t" anchorCtr="0">
            <a:normAutofit/>
          </a:bodyPr>
          <a:lstStyle/>
          <a:p>
            <a:pPr lvl="6">
              <a:spcAft>
                <a:spcPts val="600"/>
              </a:spcAft>
            </a:pPr>
            <a:r>
              <a:rPr lang="en-US" b="0" i="0" kern="1200" cap="none" baseline="0">
                <a:latin typeface="+mn-lt"/>
                <a:ea typeface="Roboto" panose="02000000000000000000" pitchFamily="2" charset="0"/>
                <a:cs typeface="Verdana" panose="020B0604030504040204" pitchFamily="34" charset="0"/>
              </a:rPr>
              <a:t>© 2024 WTW. Proprietary and confidential. For WTW and WTW client use only.</a:t>
            </a:r>
          </a:p>
        </p:txBody>
      </p:sp>
      <p:pic>
        <p:nvPicPr>
          <p:cNvPr id="7" name="Picture 6" descr="Red marker on a calendar">
            <a:extLst>
              <a:ext uri="{FF2B5EF4-FFF2-40B4-BE49-F238E27FC236}">
                <a16:creationId xmlns:a16="http://schemas.microsoft.com/office/drawing/2014/main" id="{D17FC3D0-7205-5238-B2C5-91A43E2DCB69}"/>
              </a:ext>
            </a:extLst>
          </p:cNvPr>
          <p:cNvPicPr>
            <a:picLocks noChangeAspect="1"/>
          </p:cNvPicPr>
          <p:nvPr/>
        </p:nvPicPr>
        <p:blipFill rotWithShape="1">
          <a:blip r:embed="rId2">
            <a:extLst>
              <a:ext uri="{28A0092B-C50C-407E-A947-70E740481C1C}">
                <a14:useLocalDpi xmlns:a14="http://schemas.microsoft.com/office/drawing/2010/main" val="0"/>
              </a:ext>
            </a:extLst>
          </a:blip>
          <a:srcRect l="5098" r="22176"/>
          <a:stretch/>
        </p:blipFill>
        <p:spPr>
          <a:xfrm>
            <a:off x="5342709" y="0"/>
            <a:ext cx="6849291" cy="6286499"/>
          </a:xfrm>
          <a:prstGeom prst="rect">
            <a:avLst/>
          </a:prstGeom>
          <a:noFill/>
        </p:spPr>
      </p:pic>
      <p:grpSp>
        <p:nvGrpSpPr>
          <p:cNvPr id="9" name="Group 8">
            <a:extLst>
              <a:ext uri="{FF2B5EF4-FFF2-40B4-BE49-F238E27FC236}">
                <a16:creationId xmlns:a16="http://schemas.microsoft.com/office/drawing/2014/main" id="{C97CF148-C4BA-36A2-B0AB-D7A0D2C311C3}"/>
              </a:ext>
            </a:extLst>
          </p:cNvPr>
          <p:cNvGrpSpPr/>
          <p:nvPr/>
        </p:nvGrpSpPr>
        <p:grpSpPr>
          <a:xfrm>
            <a:off x="418010" y="1833538"/>
            <a:ext cx="2221513" cy="1316073"/>
            <a:chOff x="6415057" y="3823784"/>
            <a:chExt cx="1608542" cy="952936"/>
          </a:xfrm>
          <a:solidFill>
            <a:schemeClr val="tx2"/>
          </a:solidFill>
        </p:grpSpPr>
        <p:sp>
          <p:nvSpPr>
            <p:cNvPr id="11" name="Freeform: Shape 10">
              <a:extLst>
                <a:ext uri="{FF2B5EF4-FFF2-40B4-BE49-F238E27FC236}">
                  <a16:creationId xmlns:a16="http://schemas.microsoft.com/office/drawing/2014/main" id="{8556C37B-0B25-2D66-3891-591434CC709A}"/>
                </a:ext>
              </a:extLst>
            </p:cNvPr>
            <p:cNvSpPr/>
            <p:nvPr/>
          </p:nvSpPr>
          <p:spPr>
            <a:xfrm>
              <a:off x="7668747" y="4073187"/>
              <a:ext cx="280706" cy="420397"/>
            </a:xfrm>
            <a:custGeom>
              <a:avLst/>
              <a:gdLst>
                <a:gd name="connsiteX0" fmla="*/ 91 w 280706"/>
                <a:gd name="connsiteY0" fmla="*/ 18 h 420397"/>
                <a:gd name="connsiteX1" fmla="*/ 0 w 280706"/>
                <a:gd name="connsiteY1" fmla="*/ 18 h 420397"/>
                <a:gd name="connsiteX2" fmla="*/ 36 w 280706"/>
                <a:gd name="connsiteY2" fmla="*/ 107302 h 420397"/>
                <a:gd name="connsiteX3" fmla="*/ 173314 w 280706"/>
                <a:gd name="connsiteY3" fmla="*/ 280616 h 420397"/>
                <a:gd name="connsiteX4" fmla="*/ 150331 w 280706"/>
                <a:gd name="connsiteY4" fmla="*/ 366928 h 420397"/>
                <a:gd name="connsiteX5" fmla="*/ 243405 w 280706"/>
                <a:gd name="connsiteY5" fmla="*/ 420398 h 420397"/>
                <a:gd name="connsiteX6" fmla="*/ 280707 w 280706"/>
                <a:gd name="connsiteY6" fmla="*/ 280598 h 420397"/>
                <a:gd name="connsiteX7" fmla="*/ 109 w 280706"/>
                <a:gd name="connsiteY7" fmla="*/ 0 h 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06" h="420397">
                  <a:moveTo>
                    <a:pt x="91" y="18"/>
                  </a:moveTo>
                  <a:lnTo>
                    <a:pt x="0" y="18"/>
                  </a:lnTo>
                  <a:lnTo>
                    <a:pt x="36" y="107302"/>
                  </a:lnTo>
                  <a:cubicBezTo>
                    <a:pt x="95738" y="107320"/>
                    <a:pt x="173314" y="184914"/>
                    <a:pt x="173314" y="280616"/>
                  </a:cubicBezTo>
                  <a:cubicBezTo>
                    <a:pt x="173314" y="312045"/>
                    <a:pt x="164940" y="341517"/>
                    <a:pt x="150331" y="366928"/>
                  </a:cubicBezTo>
                  <a:lnTo>
                    <a:pt x="243405" y="420398"/>
                  </a:lnTo>
                  <a:cubicBezTo>
                    <a:pt x="267838" y="377858"/>
                    <a:pt x="280707" y="329663"/>
                    <a:pt x="280707" y="280598"/>
                  </a:cubicBezTo>
                  <a:cubicBezTo>
                    <a:pt x="280707" y="126659"/>
                    <a:pt x="154047" y="0"/>
                    <a:pt x="109" y="0"/>
                  </a:cubicBezTo>
                  <a:close/>
                </a:path>
              </a:pathLst>
            </a:custGeom>
            <a:grp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FA441DB-AC2D-F8B9-C23C-8A27DA547009}"/>
                </a:ext>
              </a:extLst>
            </p:cNvPr>
            <p:cNvSpPr/>
            <p:nvPr/>
          </p:nvSpPr>
          <p:spPr>
            <a:xfrm rot="2760001">
              <a:off x="7904880" y="4046780"/>
              <a:ext cx="94450" cy="52998"/>
            </a:xfrm>
            <a:custGeom>
              <a:avLst/>
              <a:gdLst>
                <a:gd name="connsiteX0" fmla="*/ 0 w 94450"/>
                <a:gd name="connsiteY0" fmla="*/ 0 h 52998"/>
                <a:gd name="connsiteX1" fmla="*/ 94451 w 94450"/>
                <a:gd name="connsiteY1" fmla="*/ 0 h 52998"/>
                <a:gd name="connsiteX2" fmla="*/ 94451 w 94450"/>
                <a:gd name="connsiteY2" fmla="*/ 52998 h 52998"/>
                <a:gd name="connsiteX3" fmla="*/ 0 w 94450"/>
                <a:gd name="connsiteY3" fmla="*/ 52998 h 52998"/>
              </a:gdLst>
              <a:ahLst/>
              <a:cxnLst>
                <a:cxn ang="0">
                  <a:pos x="connsiteX0" y="connsiteY0"/>
                </a:cxn>
                <a:cxn ang="0">
                  <a:pos x="connsiteX1" y="connsiteY1"/>
                </a:cxn>
                <a:cxn ang="0">
                  <a:pos x="connsiteX2" y="connsiteY2"/>
                </a:cxn>
                <a:cxn ang="0">
                  <a:pos x="connsiteX3" y="connsiteY3"/>
                </a:cxn>
              </a:cxnLst>
              <a:rect l="l" t="t" r="r" b="b"/>
              <a:pathLst>
                <a:path w="94450" h="52998">
                  <a:moveTo>
                    <a:pt x="0" y="0"/>
                  </a:moveTo>
                  <a:lnTo>
                    <a:pt x="94451" y="0"/>
                  </a:lnTo>
                  <a:lnTo>
                    <a:pt x="94451" y="52998"/>
                  </a:lnTo>
                  <a:lnTo>
                    <a:pt x="0" y="52998"/>
                  </a:lnTo>
                  <a:close/>
                </a:path>
              </a:pathLst>
            </a:custGeom>
            <a:grp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3ACD39A-33AE-4AD6-3A3D-D7F1481182AF}"/>
                </a:ext>
              </a:extLst>
            </p:cNvPr>
            <p:cNvSpPr/>
            <p:nvPr/>
          </p:nvSpPr>
          <p:spPr>
            <a:xfrm>
              <a:off x="7570218" y="3823784"/>
              <a:ext cx="178787" cy="178787"/>
            </a:xfrm>
            <a:custGeom>
              <a:avLst/>
              <a:gdLst>
                <a:gd name="connsiteX0" fmla="*/ 89394 w 178787"/>
                <a:gd name="connsiteY0" fmla="*/ 178788 h 178787"/>
                <a:gd name="connsiteX1" fmla="*/ 0 w 178787"/>
                <a:gd name="connsiteY1" fmla="*/ 89394 h 178787"/>
                <a:gd name="connsiteX2" fmla="*/ 89394 w 178787"/>
                <a:gd name="connsiteY2" fmla="*/ 0 h 178787"/>
                <a:gd name="connsiteX3" fmla="*/ 178788 w 178787"/>
                <a:gd name="connsiteY3" fmla="*/ 89394 h 178787"/>
                <a:gd name="connsiteX4" fmla="*/ 89394 w 178787"/>
                <a:gd name="connsiteY4" fmla="*/ 178788 h 178787"/>
                <a:gd name="connsiteX5" fmla="*/ 89394 w 178787"/>
                <a:gd name="connsiteY5" fmla="*/ 27188 h 178787"/>
                <a:gd name="connsiteX6" fmla="*/ 27188 w 178787"/>
                <a:gd name="connsiteY6" fmla="*/ 89394 h 178787"/>
                <a:gd name="connsiteX7" fmla="*/ 89394 w 178787"/>
                <a:gd name="connsiteY7" fmla="*/ 151600 h 178787"/>
                <a:gd name="connsiteX8" fmla="*/ 151600 w 178787"/>
                <a:gd name="connsiteY8" fmla="*/ 89394 h 178787"/>
                <a:gd name="connsiteX9" fmla="*/ 89394 w 178787"/>
                <a:gd name="connsiteY9" fmla="*/ 27188 h 17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787" h="178787">
                  <a:moveTo>
                    <a:pt x="89394" y="178788"/>
                  </a:moveTo>
                  <a:cubicBezTo>
                    <a:pt x="40093" y="178788"/>
                    <a:pt x="0" y="138695"/>
                    <a:pt x="0" y="89394"/>
                  </a:cubicBezTo>
                  <a:cubicBezTo>
                    <a:pt x="0" y="40093"/>
                    <a:pt x="40093" y="0"/>
                    <a:pt x="89394" y="0"/>
                  </a:cubicBezTo>
                  <a:cubicBezTo>
                    <a:pt x="138695" y="0"/>
                    <a:pt x="178788" y="40093"/>
                    <a:pt x="178788" y="89394"/>
                  </a:cubicBezTo>
                  <a:cubicBezTo>
                    <a:pt x="178788" y="138695"/>
                    <a:pt x="138695" y="178788"/>
                    <a:pt x="89394" y="178788"/>
                  </a:cubicBezTo>
                  <a:close/>
                  <a:moveTo>
                    <a:pt x="89394" y="27188"/>
                  </a:moveTo>
                  <a:cubicBezTo>
                    <a:pt x="55083" y="27188"/>
                    <a:pt x="27188" y="55101"/>
                    <a:pt x="27188" y="89394"/>
                  </a:cubicBezTo>
                  <a:cubicBezTo>
                    <a:pt x="27188" y="123687"/>
                    <a:pt x="55101" y="151600"/>
                    <a:pt x="89394" y="151600"/>
                  </a:cubicBezTo>
                  <a:cubicBezTo>
                    <a:pt x="123687" y="151600"/>
                    <a:pt x="151600" y="123687"/>
                    <a:pt x="151600" y="89394"/>
                  </a:cubicBezTo>
                  <a:cubicBezTo>
                    <a:pt x="151600" y="55101"/>
                    <a:pt x="123687" y="27188"/>
                    <a:pt x="89394" y="27188"/>
                  </a:cubicBezTo>
                  <a:close/>
                </a:path>
              </a:pathLst>
            </a:custGeom>
            <a:grp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E2C86BB-C530-DC88-5828-778651BA9FF1}"/>
                </a:ext>
              </a:extLst>
            </p:cNvPr>
            <p:cNvSpPr/>
            <p:nvPr/>
          </p:nvSpPr>
          <p:spPr>
            <a:xfrm>
              <a:off x="7341658" y="3960883"/>
              <a:ext cx="681941" cy="759956"/>
            </a:xfrm>
            <a:custGeom>
              <a:avLst/>
              <a:gdLst>
                <a:gd name="connsiteX0" fmla="*/ 652330 w 681941"/>
                <a:gd name="connsiteY0" fmla="*/ 252848 h 759956"/>
                <a:gd name="connsiteX1" fmla="*/ 372131 w 681941"/>
                <a:gd name="connsiteY1" fmla="*/ 36359 h 759956"/>
                <a:gd name="connsiteX2" fmla="*/ 372131 w 681941"/>
                <a:gd name="connsiteY2" fmla="*/ 0 h 759956"/>
                <a:gd name="connsiteX3" fmla="*/ 263759 w 681941"/>
                <a:gd name="connsiteY3" fmla="*/ 0 h 759956"/>
                <a:gd name="connsiteX4" fmla="*/ 263759 w 681941"/>
                <a:gd name="connsiteY4" fmla="*/ 36794 h 759956"/>
                <a:gd name="connsiteX5" fmla="*/ 174637 w 681941"/>
                <a:gd name="connsiteY5" fmla="*/ 61771 h 759956"/>
                <a:gd name="connsiteX6" fmla="*/ 0 w 681941"/>
                <a:gd name="connsiteY6" fmla="*/ 219733 h 759956"/>
                <a:gd name="connsiteX7" fmla="*/ 43881 w 681941"/>
                <a:gd name="connsiteY7" fmla="*/ 219733 h 759956"/>
                <a:gd name="connsiteX8" fmla="*/ 189573 w 681941"/>
                <a:gd name="connsiteY8" fmla="*/ 96590 h 759956"/>
                <a:gd name="connsiteX9" fmla="*/ 317773 w 681941"/>
                <a:gd name="connsiteY9" fmla="*/ 70145 h 759956"/>
                <a:gd name="connsiteX10" fmla="*/ 617493 w 681941"/>
                <a:gd name="connsiteY10" fmla="*/ 267783 h 759956"/>
                <a:gd name="connsiteX11" fmla="*/ 446299 w 681941"/>
                <a:gd name="connsiteY11" fmla="*/ 695703 h 759956"/>
                <a:gd name="connsiteX12" fmla="*/ 321108 w 681941"/>
                <a:gd name="connsiteY12" fmla="*/ 722111 h 759956"/>
                <a:gd name="connsiteX13" fmla="*/ 321108 w 681941"/>
                <a:gd name="connsiteY13" fmla="*/ 759957 h 759956"/>
                <a:gd name="connsiteX14" fmla="*/ 461253 w 681941"/>
                <a:gd name="connsiteY14" fmla="*/ 730485 h 759956"/>
                <a:gd name="connsiteX15" fmla="*/ 655719 w 681941"/>
                <a:gd name="connsiteY15" fmla="*/ 531270 h 759956"/>
                <a:gd name="connsiteX16" fmla="*/ 652348 w 681941"/>
                <a:gd name="connsiteY16" fmla="*/ 252830 h 7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941" h="759956">
                  <a:moveTo>
                    <a:pt x="652330" y="252848"/>
                  </a:moveTo>
                  <a:cubicBezTo>
                    <a:pt x="602141" y="135777"/>
                    <a:pt x="495528" y="54883"/>
                    <a:pt x="372131" y="36359"/>
                  </a:cubicBezTo>
                  <a:lnTo>
                    <a:pt x="372131" y="0"/>
                  </a:lnTo>
                  <a:lnTo>
                    <a:pt x="263759" y="0"/>
                  </a:lnTo>
                  <a:lnTo>
                    <a:pt x="263759" y="36794"/>
                  </a:lnTo>
                  <a:cubicBezTo>
                    <a:pt x="233309" y="41398"/>
                    <a:pt x="203438" y="49446"/>
                    <a:pt x="174637" y="61771"/>
                  </a:cubicBezTo>
                  <a:cubicBezTo>
                    <a:pt x="97587" y="94813"/>
                    <a:pt x="37773" y="151491"/>
                    <a:pt x="0" y="219733"/>
                  </a:cubicBezTo>
                  <a:lnTo>
                    <a:pt x="43881" y="219733"/>
                  </a:lnTo>
                  <a:cubicBezTo>
                    <a:pt x="77848" y="166843"/>
                    <a:pt x="127457" y="123216"/>
                    <a:pt x="189573" y="96590"/>
                  </a:cubicBezTo>
                  <a:cubicBezTo>
                    <a:pt x="231442" y="78646"/>
                    <a:pt x="274961" y="70145"/>
                    <a:pt x="317773" y="70145"/>
                  </a:cubicBezTo>
                  <a:cubicBezTo>
                    <a:pt x="444251" y="70145"/>
                    <a:pt x="564549" y="144187"/>
                    <a:pt x="617493" y="267783"/>
                  </a:cubicBezTo>
                  <a:cubicBezTo>
                    <a:pt x="688417" y="433249"/>
                    <a:pt x="611747" y="624815"/>
                    <a:pt x="446299" y="695703"/>
                  </a:cubicBezTo>
                  <a:cubicBezTo>
                    <a:pt x="405409" y="713230"/>
                    <a:pt x="362941" y="721713"/>
                    <a:pt x="321108" y="722111"/>
                  </a:cubicBezTo>
                  <a:lnTo>
                    <a:pt x="321108" y="759957"/>
                  </a:lnTo>
                  <a:cubicBezTo>
                    <a:pt x="369394" y="759558"/>
                    <a:pt x="416538" y="749680"/>
                    <a:pt x="461253" y="730485"/>
                  </a:cubicBezTo>
                  <a:cubicBezTo>
                    <a:pt x="550520" y="692223"/>
                    <a:pt x="619613" y="621480"/>
                    <a:pt x="655719" y="531270"/>
                  </a:cubicBezTo>
                  <a:cubicBezTo>
                    <a:pt x="691825" y="441061"/>
                    <a:pt x="690592" y="342169"/>
                    <a:pt x="652348" y="252830"/>
                  </a:cubicBezTo>
                  <a:close/>
                </a:path>
              </a:pathLst>
            </a:custGeom>
            <a:grp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5E43D7C-4957-5ACD-B38E-61BC9BC75D8C}"/>
                </a:ext>
              </a:extLst>
            </p:cNvPr>
            <p:cNvSpPr/>
            <p:nvPr/>
          </p:nvSpPr>
          <p:spPr>
            <a:xfrm>
              <a:off x="6415057" y="3910422"/>
              <a:ext cx="208114" cy="271045"/>
            </a:xfrm>
            <a:custGeom>
              <a:avLst/>
              <a:gdLst>
                <a:gd name="connsiteX0" fmla="*/ 73172 w 208114"/>
                <a:gd name="connsiteY0" fmla="*/ 47760 h 271045"/>
                <a:gd name="connsiteX1" fmla="*/ 0 w 208114"/>
                <a:gd name="connsiteY1" fmla="*/ 47760 h 271045"/>
                <a:gd name="connsiteX2" fmla="*/ 0 w 208114"/>
                <a:gd name="connsiteY2" fmla="*/ 0 h 271045"/>
                <a:gd name="connsiteX3" fmla="*/ 208115 w 208114"/>
                <a:gd name="connsiteY3" fmla="*/ 0 h 271045"/>
                <a:gd name="connsiteX4" fmla="*/ 208115 w 208114"/>
                <a:gd name="connsiteY4" fmla="*/ 47760 h 271045"/>
                <a:gd name="connsiteX5" fmla="*/ 134943 w 208114"/>
                <a:gd name="connsiteY5" fmla="*/ 47760 h 271045"/>
                <a:gd name="connsiteX6" fmla="*/ 134943 w 208114"/>
                <a:gd name="connsiteY6" fmla="*/ 271046 h 271045"/>
                <a:gd name="connsiteX7" fmla="*/ 73154 w 208114"/>
                <a:gd name="connsiteY7" fmla="*/ 271046 h 271045"/>
                <a:gd name="connsiteX8" fmla="*/ 73154 w 208114"/>
                <a:gd name="connsiteY8" fmla="*/ 47760 h 2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114" h="271045">
                  <a:moveTo>
                    <a:pt x="73172" y="47760"/>
                  </a:moveTo>
                  <a:lnTo>
                    <a:pt x="0" y="47760"/>
                  </a:lnTo>
                  <a:lnTo>
                    <a:pt x="0" y="0"/>
                  </a:lnTo>
                  <a:lnTo>
                    <a:pt x="208115" y="0"/>
                  </a:lnTo>
                  <a:lnTo>
                    <a:pt x="208115" y="47760"/>
                  </a:lnTo>
                  <a:lnTo>
                    <a:pt x="134943" y="47760"/>
                  </a:lnTo>
                  <a:lnTo>
                    <a:pt x="134943" y="271046"/>
                  </a:lnTo>
                  <a:lnTo>
                    <a:pt x="73154" y="271046"/>
                  </a:lnTo>
                  <a:lnTo>
                    <a:pt x="73154" y="47760"/>
                  </a:lnTo>
                  <a:close/>
                </a:path>
              </a:pathLst>
            </a:custGeom>
            <a:grp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EBC2B1A-8654-6367-A1FA-96620D45E2F9}"/>
                </a:ext>
              </a:extLst>
            </p:cNvPr>
            <p:cNvSpPr/>
            <p:nvPr/>
          </p:nvSpPr>
          <p:spPr>
            <a:xfrm>
              <a:off x="6608562" y="3978646"/>
              <a:ext cx="179694" cy="206990"/>
            </a:xfrm>
            <a:custGeom>
              <a:avLst/>
              <a:gdLst>
                <a:gd name="connsiteX0" fmla="*/ 18 w 179694"/>
                <a:gd name="connsiteY0" fmla="*/ 147848 h 206990"/>
                <a:gd name="connsiteX1" fmla="*/ 103133 w 179694"/>
                <a:gd name="connsiteY1" fmla="*/ 84156 h 206990"/>
                <a:gd name="connsiteX2" fmla="*/ 125500 w 179694"/>
                <a:gd name="connsiteY2" fmla="*/ 84156 h 206990"/>
                <a:gd name="connsiteX3" fmla="*/ 125500 w 179694"/>
                <a:gd name="connsiteY3" fmla="*/ 76199 h 206990"/>
                <a:gd name="connsiteX4" fmla="*/ 93273 w 179694"/>
                <a:gd name="connsiteY4" fmla="*/ 39803 h 206990"/>
                <a:gd name="connsiteX5" fmla="*/ 59523 w 179694"/>
                <a:gd name="connsiteY5" fmla="*/ 67861 h 206990"/>
                <a:gd name="connsiteX6" fmla="*/ 7594 w 179694"/>
                <a:gd name="connsiteY6" fmla="*/ 67861 h 206990"/>
                <a:gd name="connsiteX7" fmla="*/ 96680 w 179694"/>
                <a:gd name="connsiteY7" fmla="*/ 0 h 206990"/>
                <a:gd name="connsiteX8" fmla="*/ 179694 w 179694"/>
                <a:gd name="connsiteY8" fmla="*/ 73552 h 206990"/>
                <a:gd name="connsiteX9" fmla="*/ 179694 w 179694"/>
                <a:gd name="connsiteY9" fmla="*/ 202822 h 206990"/>
                <a:gd name="connsiteX10" fmla="*/ 126243 w 179694"/>
                <a:gd name="connsiteY10" fmla="*/ 202822 h 206990"/>
                <a:gd name="connsiteX11" fmla="*/ 126243 w 179694"/>
                <a:gd name="connsiteY11" fmla="*/ 178933 h 206990"/>
                <a:gd name="connsiteX12" fmla="*/ 66339 w 179694"/>
                <a:gd name="connsiteY12" fmla="*/ 206991 h 206990"/>
                <a:gd name="connsiteX13" fmla="*/ 0 w 179694"/>
                <a:gd name="connsiteY13" fmla="*/ 147848 h 206990"/>
                <a:gd name="connsiteX14" fmla="*/ 125500 w 179694"/>
                <a:gd name="connsiteY14" fmla="*/ 133438 h 206990"/>
                <a:gd name="connsiteX15" fmla="*/ 125500 w 179694"/>
                <a:gd name="connsiteY15" fmla="*/ 116763 h 206990"/>
                <a:gd name="connsiteX16" fmla="*/ 104275 w 179694"/>
                <a:gd name="connsiteY16" fmla="*/ 116763 h 206990"/>
                <a:gd name="connsiteX17" fmla="*/ 53850 w 179694"/>
                <a:gd name="connsiteY17" fmla="*/ 144821 h 206990"/>
                <a:gd name="connsiteX18" fmla="*/ 82651 w 179694"/>
                <a:gd name="connsiteY18" fmla="*/ 168710 h 206990"/>
                <a:gd name="connsiteX19" fmla="*/ 125481 w 179694"/>
                <a:gd name="connsiteY19" fmla="*/ 133456 h 20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9694" h="206990">
                  <a:moveTo>
                    <a:pt x="18" y="147848"/>
                  </a:moveTo>
                  <a:cubicBezTo>
                    <a:pt x="18" y="101592"/>
                    <a:pt x="42468" y="84156"/>
                    <a:pt x="103133" y="84156"/>
                  </a:cubicBezTo>
                  <a:lnTo>
                    <a:pt x="125500" y="84156"/>
                  </a:lnTo>
                  <a:lnTo>
                    <a:pt x="125500" y="76199"/>
                  </a:lnTo>
                  <a:cubicBezTo>
                    <a:pt x="125500" y="52690"/>
                    <a:pt x="118304" y="39803"/>
                    <a:pt x="93273" y="39803"/>
                  </a:cubicBezTo>
                  <a:cubicBezTo>
                    <a:pt x="71667" y="39803"/>
                    <a:pt x="61807" y="50805"/>
                    <a:pt x="59523" y="67861"/>
                  </a:cubicBezTo>
                  <a:lnTo>
                    <a:pt x="7594" y="67861"/>
                  </a:lnTo>
                  <a:cubicBezTo>
                    <a:pt x="11002" y="20844"/>
                    <a:pt x="48159" y="0"/>
                    <a:pt x="96680" y="0"/>
                  </a:cubicBezTo>
                  <a:cubicBezTo>
                    <a:pt x="145202" y="0"/>
                    <a:pt x="179694" y="19720"/>
                    <a:pt x="179694" y="73552"/>
                  </a:cubicBezTo>
                  <a:lnTo>
                    <a:pt x="179694" y="202822"/>
                  </a:lnTo>
                  <a:lnTo>
                    <a:pt x="126243" y="202822"/>
                  </a:lnTo>
                  <a:lnTo>
                    <a:pt x="126243" y="178933"/>
                  </a:lnTo>
                  <a:cubicBezTo>
                    <a:pt x="114878" y="194847"/>
                    <a:pt x="97442" y="206991"/>
                    <a:pt x="66339" y="206991"/>
                  </a:cubicBezTo>
                  <a:cubicBezTo>
                    <a:pt x="30324" y="206991"/>
                    <a:pt x="0" y="189554"/>
                    <a:pt x="0" y="147848"/>
                  </a:cubicBezTo>
                  <a:close/>
                  <a:moveTo>
                    <a:pt x="125500" y="133438"/>
                  </a:moveTo>
                  <a:lnTo>
                    <a:pt x="125500" y="116763"/>
                  </a:lnTo>
                  <a:lnTo>
                    <a:pt x="104275" y="116763"/>
                  </a:lnTo>
                  <a:cubicBezTo>
                    <a:pt x="72429" y="116763"/>
                    <a:pt x="53850" y="123578"/>
                    <a:pt x="53850" y="144821"/>
                  </a:cubicBezTo>
                  <a:cubicBezTo>
                    <a:pt x="53850" y="159231"/>
                    <a:pt x="62569" y="168710"/>
                    <a:pt x="82651" y="168710"/>
                  </a:cubicBezTo>
                  <a:cubicBezTo>
                    <a:pt x="106921" y="168710"/>
                    <a:pt x="125481" y="155442"/>
                    <a:pt x="125481" y="133456"/>
                  </a:cubicBezTo>
                  <a:close/>
                </a:path>
              </a:pathLst>
            </a:custGeom>
            <a:grp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63A0380-DF6D-D6DB-6E5F-1F3B8DEC5D08}"/>
                </a:ext>
              </a:extLst>
            </p:cNvPr>
            <p:cNvSpPr/>
            <p:nvPr/>
          </p:nvSpPr>
          <p:spPr>
            <a:xfrm>
              <a:off x="6828368" y="3893366"/>
              <a:ext cx="182739" cy="288119"/>
            </a:xfrm>
            <a:custGeom>
              <a:avLst/>
              <a:gdLst>
                <a:gd name="connsiteX0" fmla="*/ 0 w 182739"/>
                <a:gd name="connsiteY0" fmla="*/ 0 h 288119"/>
                <a:gd name="connsiteX1" fmla="*/ 54974 w 182739"/>
                <a:gd name="connsiteY1" fmla="*/ 0 h 288119"/>
                <a:gd name="connsiteX2" fmla="*/ 54974 w 182739"/>
                <a:gd name="connsiteY2" fmla="*/ 173622 h 288119"/>
                <a:gd name="connsiteX3" fmla="*/ 118666 w 182739"/>
                <a:gd name="connsiteY3" fmla="*/ 89847 h 288119"/>
                <a:gd name="connsiteX4" fmla="*/ 177048 w 182739"/>
                <a:gd name="connsiteY4" fmla="*/ 89847 h 288119"/>
                <a:gd name="connsiteX5" fmla="*/ 105018 w 182739"/>
                <a:gd name="connsiteY5" fmla="*/ 180075 h 288119"/>
                <a:gd name="connsiteX6" fmla="*/ 182739 w 182739"/>
                <a:gd name="connsiteY6" fmla="*/ 288120 h 288119"/>
                <a:gd name="connsiteX7" fmla="*/ 120569 w 182739"/>
                <a:gd name="connsiteY7" fmla="*/ 288120 h 288119"/>
                <a:gd name="connsiteX8" fmla="*/ 54992 w 182739"/>
                <a:gd name="connsiteY8" fmla="*/ 194484 h 288119"/>
                <a:gd name="connsiteX9" fmla="*/ 54992 w 182739"/>
                <a:gd name="connsiteY9" fmla="*/ 288120 h 288119"/>
                <a:gd name="connsiteX10" fmla="*/ 18 w 182739"/>
                <a:gd name="connsiteY10" fmla="*/ 288120 h 288119"/>
                <a:gd name="connsiteX11" fmla="*/ 18 w 182739"/>
                <a:gd name="connsiteY11" fmla="*/ 0 h 2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739" h="288119">
                  <a:moveTo>
                    <a:pt x="0" y="0"/>
                  </a:moveTo>
                  <a:lnTo>
                    <a:pt x="54974" y="0"/>
                  </a:lnTo>
                  <a:lnTo>
                    <a:pt x="54974" y="173622"/>
                  </a:lnTo>
                  <a:lnTo>
                    <a:pt x="118666" y="89847"/>
                  </a:lnTo>
                  <a:lnTo>
                    <a:pt x="177048" y="89847"/>
                  </a:lnTo>
                  <a:lnTo>
                    <a:pt x="105018" y="180075"/>
                  </a:lnTo>
                  <a:lnTo>
                    <a:pt x="182739" y="288120"/>
                  </a:lnTo>
                  <a:lnTo>
                    <a:pt x="120569" y="288120"/>
                  </a:lnTo>
                  <a:lnTo>
                    <a:pt x="54992" y="194484"/>
                  </a:lnTo>
                  <a:lnTo>
                    <a:pt x="54992" y="288120"/>
                  </a:lnTo>
                  <a:lnTo>
                    <a:pt x="18" y="288120"/>
                  </a:lnTo>
                  <a:lnTo>
                    <a:pt x="18" y="0"/>
                  </a:lnTo>
                  <a:close/>
                </a:path>
              </a:pathLst>
            </a:custGeom>
            <a:grp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016B68C-93FC-51DF-A810-3E343D284056}"/>
                </a:ext>
              </a:extLst>
            </p:cNvPr>
            <p:cNvSpPr/>
            <p:nvPr/>
          </p:nvSpPr>
          <p:spPr>
            <a:xfrm>
              <a:off x="7008787" y="3978664"/>
              <a:ext cx="198653" cy="206972"/>
            </a:xfrm>
            <a:custGeom>
              <a:avLst/>
              <a:gdLst>
                <a:gd name="connsiteX0" fmla="*/ 18 w 198653"/>
                <a:gd name="connsiteY0" fmla="*/ 106142 h 206972"/>
                <a:gd name="connsiteX1" fmla="*/ 18 w 198653"/>
                <a:gd name="connsiteY1" fmla="*/ 103115 h 206972"/>
                <a:gd name="connsiteX2" fmla="*/ 101991 w 198653"/>
                <a:gd name="connsiteY2" fmla="*/ 0 h 206972"/>
                <a:gd name="connsiteX3" fmla="*/ 198653 w 198653"/>
                <a:gd name="connsiteY3" fmla="*/ 100831 h 206972"/>
                <a:gd name="connsiteX4" fmla="*/ 198653 w 198653"/>
                <a:gd name="connsiteY4" fmla="*/ 116002 h 206972"/>
                <a:gd name="connsiteX5" fmla="*/ 55735 w 198653"/>
                <a:gd name="connsiteY5" fmla="*/ 116002 h 206972"/>
                <a:gd name="connsiteX6" fmla="*/ 105018 w 198653"/>
                <a:gd name="connsiteY6" fmla="*/ 167931 h 206972"/>
                <a:gd name="connsiteX7" fmla="*/ 146344 w 198653"/>
                <a:gd name="connsiteY7" fmla="*/ 140253 h 206972"/>
                <a:gd name="connsiteX8" fmla="*/ 198273 w 198653"/>
                <a:gd name="connsiteY8" fmla="*/ 140253 h 206972"/>
                <a:gd name="connsiteX9" fmla="*/ 103495 w 198653"/>
                <a:gd name="connsiteY9" fmla="*/ 206973 h 206972"/>
                <a:gd name="connsiteX10" fmla="*/ 0 w 198653"/>
                <a:gd name="connsiteY10" fmla="*/ 106142 h 206972"/>
                <a:gd name="connsiteX11" fmla="*/ 145220 w 198653"/>
                <a:gd name="connsiteY11" fmla="*/ 82253 h 206972"/>
                <a:gd name="connsiteX12" fmla="*/ 102009 w 198653"/>
                <a:gd name="connsiteY12" fmla="*/ 37900 h 206972"/>
                <a:gd name="connsiteX13" fmla="*/ 56515 w 198653"/>
                <a:gd name="connsiteY13" fmla="*/ 82253 h 206972"/>
                <a:gd name="connsiteX14" fmla="*/ 145220 w 198653"/>
                <a:gd name="connsiteY14" fmla="*/ 82253 h 20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653" h="206972">
                  <a:moveTo>
                    <a:pt x="18" y="106142"/>
                  </a:moveTo>
                  <a:lnTo>
                    <a:pt x="18" y="103115"/>
                  </a:lnTo>
                  <a:cubicBezTo>
                    <a:pt x="18" y="40564"/>
                    <a:pt x="44371" y="0"/>
                    <a:pt x="101991" y="0"/>
                  </a:cubicBezTo>
                  <a:cubicBezTo>
                    <a:pt x="153177" y="0"/>
                    <a:pt x="198653" y="29943"/>
                    <a:pt x="198653" y="100831"/>
                  </a:cubicBezTo>
                  <a:lnTo>
                    <a:pt x="198653" y="116002"/>
                  </a:lnTo>
                  <a:lnTo>
                    <a:pt x="55735" y="116002"/>
                  </a:lnTo>
                  <a:cubicBezTo>
                    <a:pt x="57258" y="148990"/>
                    <a:pt x="75075" y="167931"/>
                    <a:pt x="105018" y="167931"/>
                  </a:cubicBezTo>
                  <a:cubicBezTo>
                    <a:pt x="130411" y="167931"/>
                    <a:pt x="142936" y="156929"/>
                    <a:pt x="146344" y="140253"/>
                  </a:cubicBezTo>
                  <a:lnTo>
                    <a:pt x="198273" y="140253"/>
                  </a:lnTo>
                  <a:cubicBezTo>
                    <a:pt x="191820" y="183084"/>
                    <a:pt x="157708" y="206973"/>
                    <a:pt x="103495" y="206973"/>
                  </a:cubicBezTo>
                  <a:cubicBezTo>
                    <a:pt x="43609" y="206973"/>
                    <a:pt x="0" y="169435"/>
                    <a:pt x="0" y="106142"/>
                  </a:cubicBezTo>
                  <a:close/>
                  <a:moveTo>
                    <a:pt x="145220" y="82253"/>
                  </a:moveTo>
                  <a:cubicBezTo>
                    <a:pt x="143317" y="52310"/>
                    <a:pt x="128164" y="37900"/>
                    <a:pt x="102009" y="37900"/>
                  </a:cubicBezTo>
                  <a:cubicBezTo>
                    <a:pt x="77359" y="37900"/>
                    <a:pt x="60683" y="54195"/>
                    <a:pt x="56515" y="82253"/>
                  </a:cubicBezTo>
                  <a:lnTo>
                    <a:pt x="145220" y="82253"/>
                  </a:lnTo>
                  <a:close/>
                </a:path>
              </a:pathLst>
            </a:custGeom>
            <a:grp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17F0616-4852-DBB9-81BC-63910C53E1DF}"/>
                </a:ext>
              </a:extLst>
            </p:cNvPr>
            <p:cNvSpPr/>
            <p:nvPr/>
          </p:nvSpPr>
          <p:spPr>
            <a:xfrm>
              <a:off x="6748254" y="4254948"/>
              <a:ext cx="382824" cy="513996"/>
            </a:xfrm>
            <a:custGeom>
              <a:avLst/>
              <a:gdLst>
                <a:gd name="connsiteX0" fmla="*/ 18 w 382824"/>
                <a:gd name="connsiteY0" fmla="*/ 495545 h 513996"/>
                <a:gd name="connsiteX1" fmla="*/ 185766 w 382824"/>
                <a:gd name="connsiteY1" fmla="*/ 299176 h 513996"/>
                <a:gd name="connsiteX2" fmla="*/ 265880 w 382824"/>
                <a:gd name="connsiteY2" fmla="*/ 156675 h 513996"/>
                <a:gd name="connsiteX3" fmla="*/ 198526 w 382824"/>
                <a:gd name="connsiteY3" fmla="*/ 87908 h 513996"/>
                <a:gd name="connsiteX4" fmla="*/ 117706 w 382824"/>
                <a:gd name="connsiteY4" fmla="*/ 180782 h 513996"/>
                <a:gd name="connsiteX5" fmla="*/ 13485 w 382824"/>
                <a:gd name="connsiteY5" fmla="*/ 180782 h 513996"/>
                <a:gd name="connsiteX6" fmla="*/ 203475 w 382824"/>
                <a:gd name="connsiteY6" fmla="*/ 0 h 513996"/>
                <a:gd name="connsiteX7" fmla="*/ 379290 w 382824"/>
                <a:gd name="connsiteY7" fmla="*/ 153847 h 513996"/>
                <a:gd name="connsiteX8" fmla="*/ 281450 w 382824"/>
                <a:gd name="connsiteY8" fmla="*/ 333215 h 513996"/>
                <a:gd name="connsiteX9" fmla="*/ 185748 w 382824"/>
                <a:gd name="connsiteY9" fmla="*/ 426796 h 513996"/>
                <a:gd name="connsiteX10" fmla="*/ 382824 w 382824"/>
                <a:gd name="connsiteY10" fmla="*/ 426796 h 513996"/>
                <a:gd name="connsiteX11" fmla="*/ 382824 w 382824"/>
                <a:gd name="connsiteY11" fmla="*/ 513997 h 513996"/>
                <a:gd name="connsiteX12" fmla="*/ 0 w 382824"/>
                <a:gd name="connsiteY12" fmla="*/ 513997 h 513996"/>
                <a:gd name="connsiteX13" fmla="*/ 0 w 382824"/>
                <a:gd name="connsiteY13" fmla="*/ 495563 h 51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2824" h="513996">
                  <a:moveTo>
                    <a:pt x="18" y="495545"/>
                  </a:moveTo>
                  <a:lnTo>
                    <a:pt x="185766" y="299176"/>
                  </a:lnTo>
                  <a:cubicBezTo>
                    <a:pt x="234686" y="247428"/>
                    <a:pt x="265880" y="202768"/>
                    <a:pt x="265880" y="156675"/>
                  </a:cubicBezTo>
                  <a:cubicBezTo>
                    <a:pt x="265880" y="114842"/>
                    <a:pt x="242480" y="87908"/>
                    <a:pt x="198526" y="87908"/>
                  </a:cubicBezTo>
                  <a:cubicBezTo>
                    <a:pt x="154573" y="87908"/>
                    <a:pt x="125500" y="114135"/>
                    <a:pt x="117706" y="180782"/>
                  </a:cubicBezTo>
                  <a:lnTo>
                    <a:pt x="13485" y="180782"/>
                  </a:lnTo>
                  <a:cubicBezTo>
                    <a:pt x="19158" y="63801"/>
                    <a:pt x="90046" y="0"/>
                    <a:pt x="203475" y="0"/>
                  </a:cubicBezTo>
                  <a:cubicBezTo>
                    <a:pt x="316903" y="0"/>
                    <a:pt x="379290" y="62387"/>
                    <a:pt x="379290" y="153847"/>
                  </a:cubicBezTo>
                  <a:cubicBezTo>
                    <a:pt x="379290" y="221201"/>
                    <a:pt x="340302" y="276501"/>
                    <a:pt x="281450" y="333215"/>
                  </a:cubicBezTo>
                  <a:lnTo>
                    <a:pt x="185748" y="426796"/>
                  </a:lnTo>
                  <a:lnTo>
                    <a:pt x="382824" y="426796"/>
                  </a:lnTo>
                  <a:lnTo>
                    <a:pt x="382824" y="513997"/>
                  </a:lnTo>
                  <a:lnTo>
                    <a:pt x="0" y="513997"/>
                  </a:lnTo>
                  <a:lnTo>
                    <a:pt x="0" y="495563"/>
                  </a:lnTo>
                  <a:close/>
                </a:path>
              </a:pathLst>
            </a:custGeom>
            <a:grp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A111A4C-76EB-F6EF-5EDA-D4AD38605BF0}"/>
                </a:ext>
              </a:extLst>
            </p:cNvPr>
            <p:cNvSpPr/>
            <p:nvPr/>
          </p:nvSpPr>
          <p:spPr>
            <a:xfrm>
              <a:off x="7188517" y="4254948"/>
              <a:ext cx="441659" cy="521772"/>
            </a:xfrm>
            <a:custGeom>
              <a:avLst/>
              <a:gdLst>
                <a:gd name="connsiteX0" fmla="*/ 0 w 441659"/>
                <a:gd name="connsiteY0" fmla="*/ 272949 h 521772"/>
                <a:gd name="connsiteX1" fmla="*/ 0 w 441659"/>
                <a:gd name="connsiteY1" fmla="*/ 248842 h 521772"/>
                <a:gd name="connsiteX2" fmla="*/ 221183 w 441659"/>
                <a:gd name="connsiteY2" fmla="*/ 0 h 521772"/>
                <a:gd name="connsiteX3" fmla="*/ 441659 w 441659"/>
                <a:gd name="connsiteY3" fmla="*/ 246703 h 521772"/>
                <a:gd name="connsiteX4" fmla="*/ 441659 w 441659"/>
                <a:gd name="connsiteY4" fmla="*/ 270103 h 521772"/>
                <a:gd name="connsiteX5" fmla="*/ 220476 w 441659"/>
                <a:gd name="connsiteY5" fmla="*/ 521773 h 521772"/>
                <a:gd name="connsiteX6" fmla="*/ 0 w 441659"/>
                <a:gd name="connsiteY6" fmla="*/ 272931 h 521772"/>
                <a:gd name="connsiteX7" fmla="*/ 327524 w 441659"/>
                <a:gd name="connsiteY7" fmla="*/ 270828 h 521772"/>
                <a:gd name="connsiteX8" fmla="*/ 327524 w 441659"/>
                <a:gd name="connsiteY8" fmla="*/ 248135 h 521772"/>
                <a:gd name="connsiteX9" fmla="*/ 221890 w 441659"/>
                <a:gd name="connsiteY9" fmla="*/ 88633 h 521772"/>
                <a:gd name="connsiteX10" fmla="*/ 114842 w 441659"/>
                <a:gd name="connsiteY10" fmla="*/ 248135 h 521772"/>
                <a:gd name="connsiteX11" fmla="*/ 114842 w 441659"/>
                <a:gd name="connsiteY11" fmla="*/ 272242 h 521772"/>
                <a:gd name="connsiteX12" fmla="*/ 223304 w 441659"/>
                <a:gd name="connsiteY12" fmla="*/ 431744 h 521772"/>
                <a:gd name="connsiteX13" fmla="*/ 327524 w 441659"/>
                <a:gd name="connsiteY13" fmla="*/ 270810 h 52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659" h="521772">
                  <a:moveTo>
                    <a:pt x="0" y="272949"/>
                  </a:moveTo>
                  <a:lnTo>
                    <a:pt x="0" y="248842"/>
                  </a:lnTo>
                  <a:cubicBezTo>
                    <a:pt x="0" y="92874"/>
                    <a:pt x="90735" y="0"/>
                    <a:pt x="221183" y="0"/>
                  </a:cubicBezTo>
                  <a:cubicBezTo>
                    <a:pt x="351631" y="0"/>
                    <a:pt x="441659" y="89321"/>
                    <a:pt x="441659" y="246703"/>
                  </a:cubicBezTo>
                  <a:lnTo>
                    <a:pt x="441659" y="270103"/>
                  </a:lnTo>
                  <a:cubicBezTo>
                    <a:pt x="441659" y="425364"/>
                    <a:pt x="357304" y="521773"/>
                    <a:pt x="220476" y="521773"/>
                  </a:cubicBezTo>
                  <a:cubicBezTo>
                    <a:pt x="83648" y="521773"/>
                    <a:pt x="0" y="428192"/>
                    <a:pt x="0" y="272931"/>
                  </a:cubicBezTo>
                  <a:close/>
                  <a:moveTo>
                    <a:pt x="327524" y="270828"/>
                  </a:moveTo>
                  <a:lnTo>
                    <a:pt x="327524" y="248135"/>
                  </a:lnTo>
                  <a:cubicBezTo>
                    <a:pt x="327524" y="146054"/>
                    <a:pt x="292071" y="88633"/>
                    <a:pt x="221890" y="88633"/>
                  </a:cubicBezTo>
                  <a:cubicBezTo>
                    <a:pt x="151709" y="88633"/>
                    <a:pt x="114842" y="143226"/>
                    <a:pt x="114842" y="248135"/>
                  </a:cubicBezTo>
                  <a:lnTo>
                    <a:pt x="114842" y="272242"/>
                  </a:lnTo>
                  <a:cubicBezTo>
                    <a:pt x="114842" y="378583"/>
                    <a:pt x="152416" y="431744"/>
                    <a:pt x="223304" y="431744"/>
                  </a:cubicBezTo>
                  <a:cubicBezTo>
                    <a:pt x="294192" y="431744"/>
                    <a:pt x="327524" y="377151"/>
                    <a:pt x="327524" y="270810"/>
                  </a:cubicBezTo>
                  <a:close/>
                </a:path>
              </a:pathLst>
            </a:custGeom>
            <a:grpFill/>
            <a:ln w="0" cap="flat">
              <a:noFill/>
              <a:prstDash val="solid"/>
              <a:miter/>
            </a:ln>
          </p:spPr>
          <p:txBody>
            <a:bodyPr rtlCol="0" anchor="ctr"/>
            <a:lstStyle/>
            <a:p>
              <a:endParaRPr lang="en-US"/>
            </a:p>
          </p:txBody>
        </p:sp>
      </p:grpSp>
      <p:sp>
        <p:nvSpPr>
          <p:cNvPr id="28" name="TextBox 27">
            <a:extLst>
              <a:ext uri="{FF2B5EF4-FFF2-40B4-BE49-F238E27FC236}">
                <a16:creationId xmlns:a16="http://schemas.microsoft.com/office/drawing/2014/main" id="{95ABFE25-3349-B7DF-B188-DF229EFC1B4C}"/>
              </a:ext>
            </a:extLst>
          </p:cNvPr>
          <p:cNvSpPr txBox="1"/>
          <p:nvPr/>
        </p:nvSpPr>
        <p:spPr>
          <a:xfrm>
            <a:off x="335820" y="3383909"/>
            <a:ext cx="4445186" cy="1446550"/>
          </a:xfrm>
          <a:prstGeom prst="rect">
            <a:avLst/>
          </a:prstGeom>
          <a:noFill/>
        </p:spPr>
        <p:txBody>
          <a:bodyPr wrap="square">
            <a:spAutoFit/>
          </a:bodyPr>
          <a:lstStyle/>
          <a:p>
            <a:pPr marR="0" lvl="0">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Individual Family Plans</a:t>
            </a:r>
          </a:p>
          <a:p>
            <a:pPr marL="0" lvl="3">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June 6, 2024</a:t>
            </a:r>
          </a:p>
          <a:p>
            <a:pPr marL="0" lvl="3">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endParaRPr lang="en-US" sz="2400" dirty="0"/>
          </a:p>
        </p:txBody>
      </p:sp>
      <p:pic>
        <p:nvPicPr>
          <p:cNvPr id="2" name="Picture 1">
            <a:extLst>
              <a:ext uri="{FF2B5EF4-FFF2-40B4-BE49-F238E27FC236}">
                <a16:creationId xmlns:a16="http://schemas.microsoft.com/office/drawing/2014/main" id="{FE4CAD28-0DC9-6927-45BD-2670FB46F9C1}"/>
              </a:ext>
            </a:extLst>
          </p:cNvPr>
          <p:cNvPicPr>
            <a:picLocks noChangeAspect="1"/>
          </p:cNvPicPr>
          <p:nvPr/>
        </p:nvPicPr>
        <p:blipFill rotWithShape="1">
          <a:blip r:embed="rId3">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309643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CEE3-F2CB-9218-02FD-9288AA2A9CEA}"/>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77F094A0-86C8-B991-7B54-2ABCA0240417}"/>
              </a:ext>
            </a:extLst>
          </p:cNvPr>
          <p:cNvSpPr>
            <a:spLocks noGrp="1"/>
          </p:cNvSpPr>
          <p:nvPr>
            <p:ph type="body" sz="quarter" idx="17"/>
          </p:nvPr>
        </p:nvSpPr>
        <p:spPr/>
        <p:txBody>
          <a:bodyPr/>
          <a:lstStyle/>
          <a:p>
            <a:pPr>
              <a:spcAft>
                <a:spcPts val="3600"/>
              </a:spcAft>
            </a:pPr>
            <a:r>
              <a:rPr lang="en-US" sz="2000" dirty="0"/>
              <a:t>What is Medicare Part D </a:t>
            </a:r>
          </a:p>
          <a:p>
            <a:pPr>
              <a:spcAft>
                <a:spcPts val="3600"/>
              </a:spcAft>
            </a:pPr>
            <a:r>
              <a:rPr lang="en-US" sz="2000" dirty="0"/>
              <a:t>When to Enroll</a:t>
            </a:r>
          </a:p>
          <a:p>
            <a:pPr>
              <a:spcAft>
                <a:spcPts val="3600"/>
              </a:spcAft>
            </a:pPr>
            <a:r>
              <a:rPr lang="en-US" sz="2000" dirty="0"/>
              <a:t>Inflation Reduction Act (IRA) Update</a:t>
            </a:r>
          </a:p>
        </p:txBody>
      </p:sp>
      <p:sp>
        <p:nvSpPr>
          <p:cNvPr id="4" name="Slide Number Placeholder 3">
            <a:extLst>
              <a:ext uri="{FF2B5EF4-FFF2-40B4-BE49-F238E27FC236}">
                <a16:creationId xmlns:a16="http://schemas.microsoft.com/office/drawing/2014/main" id="{795F2248-D6CA-21DE-D730-B7F5539F0D62}"/>
              </a:ext>
            </a:extLst>
          </p:cNvPr>
          <p:cNvSpPr>
            <a:spLocks noGrp="1"/>
          </p:cNvSpPr>
          <p:nvPr>
            <p:ph type="sldNum" sz="quarter" idx="18"/>
          </p:nvPr>
        </p:nvSpPr>
        <p:spPr/>
        <p:txBody>
          <a:bodyPr/>
          <a:lstStyle/>
          <a:p>
            <a:fld id="{63DCA5C9-2E11-4C67-86EB-AE1DE127DC64}" type="slidenum">
              <a:rPr lang="en-US" smtClean="0"/>
              <a:pPr/>
              <a:t>2</a:t>
            </a:fld>
            <a:endParaRPr lang="en-US"/>
          </a:p>
        </p:txBody>
      </p:sp>
      <p:sp>
        <p:nvSpPr>
          <p:cNvPr id="5" name="Footer Placeholder 4">
            <a:extLst>
              <a:ext uri="{FF2B5EF4-FFF2-40B4-BE49-F238E27FC236}">
                <a16:creationId xmlns:a16="http://schemas.microsoft.com/office/drawing/2014/main" id="{B67AF409-1F1F-98CB-7847-77F218C5CB78}"/>
              </a:ext>
            </a:extLst>
          </p:cNvPr>
          <p:cNvSpPr>
            <a:spLocks noGrp="1"/>
          </p:cNvSpPr>
          <p:nvPr>
            <p:ph type="ftr" sz="quarter" idx="10"/>
          </p:nvPr>
        </p:nvSpPr>
        <p:spPr/>
        <p:txBody>
          <a:bodyPr/>
          <a:lstStyle/>
          <a:p>
            <a:pPr lvl="6"/>
            <a:r>
              <a:rPr lang="en-US"/>
              <a:t>© 2024 WTW. Proprietary and confidential. For WTW and WTW client use only.</a:t>
            </a:r>
          </a:p>
        </p:txBody>
      </p:sp>
      <p:pic>
        <p:nvPicPr>
          <p:cNvPr id="6" name="Picture 5">
            <a:extLst>
              <a:ext uri="{FF2B5EF4-FFF2-40B4-BE49-F238E27FC236}">
                <a16:creationId xmlns:a16="http://schemas.microsoft.com/office/drawing/2014/main" id="{D1AFD9BC-90CD-C0EE-56FC-9E905BECBFC9}"/>
              </a:ext>
            </a:extLst>
          </p:cNvPr>
          <p:cNvPicPr>
            <a:picLocks noChangeAspect="1"/>
          </p:cNvPicPr>
          <p:nvPr/>
        </p:nvPicPr>
        <p:blipFill rotWithShape="1">
          <a:blip r:embed="rId3">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131233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2E8D6E-A9FB-34A7-E87B-1884640EC095}"/>
              </a:ext>
            </a:extLst>
          </p:cNvPr>
          <p:cNvSpPr>
            <a:spLocks noGrp="1"/>
          </p:cNvSpPr>
          <p:nvPr>
            <p:ph type="title"/>
          </p:nvPr>
        </p:nvSpPr>
        <p:spPr/>
        <p:txBody>
          <a:bodyPr/>
          <a:lstStyle/>
          <a:p>
            <a:r>
              <a:rPr lang="en-US"/>
              <a:t>Medicare Part D</a:t>
            </a:r>
          </a:p>
        </p:txBody>
      </p:sp>
      <p:sp>
        <p:nvSpPr>
          <p:cNvPr id="14" name="Text Placeholder 13">
            <a:extLst>
              <a:ext uri="{FF2B5EF4-FFF2-40B4-BE49-F238E27FC236}">
                <a16:creationId xmlns:a16="http://schemas.microsoft.com/office/drawing/2014/main" id="{2CED4AED-65A9-359F-85D7-F9D3D12A7B84}"/>
              </a:ext>
            </a:extLst>
          </p:cNvPr>
          <p:cNvSpPr>
            <a:spLocks noGrp="1"/>
          </p:cNvSpPr>
          <p:nvPr>
            <p:ph type="body" sz="quarter" idx="17"/>
          </p:nvPr>
        </p:nvSpPr>
        <p:spPr/>
        <p:txBody>
          <a:bodyPr/>
          <a:lstStyle/>
          <a:p>
            <a:endParaRPr lang="en-US"/>
          </a:p>
        </p:txBody>
      </p:sp>
      <p:sp>
        <p:nvSpPr>
          <p:cNvPr id="5" name="Slide Number Placeholder 4">
            <a:extLst>
              <a:ext uri="{FF2B5EF4-FFF2-40B4-BE49-F238E27FC236}">
                <a16:creationId xmlns:a16="http://schemas.microsoft.com/office/drawing/2014/main" id="{3768574D-EF5B-D909-CEF3-98D679820487}"/>
              </a:ext>
            </a:extLst>
          </p:cNvPr>
          <p:cNvSpPr>
            <a:spLocks noGrp="1"/>
          </p:cNvSpPr>
          <p:nvPr>
            <p:ph type="sldNum" sz="quarter" idx="19"/>
          </p:nvPr>
        </p:nvSpPr>
        <p:spPr/>
        <p:txBody>
          <a:bodyPr/>
          <a:lstStyle/>
          <a:p>
            <a:fld id="{63DCA5C9-2E11-4C67-86EB-AE1DE127DC64}" type="slidenum">
              <a:rPr lang="en-US" smtClean="0"/>
              <a:pPr/>
              <a:t>3</a:t>
            </a:fld>
            <a:endParaRPr lang="en-US"/>
          </a:p>
        </p:txBody>
      </p:sp>
      <p:sp>
        <p:nvSpPr>
          <p:cNvPr id="6" name="Footer Placeholder 5">
            <a:extLst>
              <a:ext uri="{FF2B5EF4-FFF2-40B4-BE49-F238E27FC236}">
                <a16:creationId xmlns:a16="http://schemas.microsoft.com/office/drawing/2014/main" id="{257DCDC7-C0A8-FB1C-F4C2-AFA8BE68761D}"/>
              </a:ext>
            </a:extLst>
          </p:cNvPr>
          <p:cNvSpPr>
            <a:spLocks noGrp="1"/>
          </p:cNvSpPr>
          <p:nvPr>
            <p:ph type="ftr" sz="quarter" idx="10"/>
          </p:nvPr>
        </p:nvSpPr>
        <p:spPr/>
        <p:txBody>
          <a:bodyPr/>
          <a:lstStyle/>
          <a:p>
            <a:pPr lvl="6"/>
            <a:r>
              <a:rPr lang="en-US"/>
              <a:t>© 2024 WTW. Proprietary and confidential. For WTW and WTW client use only.</a:t>
            </a:r>
          </a:p>
        </p:txBody>
      </p:sp>
      <p:pic>
        <p:nvPicPr>
          <p:cNvPr id="21" name="Picture Placeholder 20">
            <a:extLst>
              <a:ext uri="{FF2B5EF4-FFF2-40B4-BE49-F238E27FC236}">
                <a16:creationId xmlns:a16="http://schemas.microsoft.com/office/drawing/2014/main" id="{F9882F01-C0BE-1AE1-FD2F-CA936FA0C9B6}"/>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43" b="143"/>
          <a:stretch/>
        </p:blipFill>
        <p:spPr/>
      </p:pic>
      <p:pic>
        <p:nvPicPr>
          <p:cNvPr id="2" name="Picture 1">
            <a:extLst>
              <a:ext uri="{FF2B5EF4-FFF2-40B4-BE49-F238E27FC236}">
                <a16:creationId xmlns:a16="http://schemas.microsoft.com/office/drawing/2014/main" id="{AF1D55A7-9770-876A-30C2-617A8FF9E0CB}"/>
              </a:ext>
            </a:extLst>
          </p:cNvPr>
          <p:cNvPicPr>
            <a:picLocks noChangeAspect="1"/>
          </p:cNvPicPr>
          <p:nvPr/>
        </p:nvPicPr>
        <p:blipFill rotWithShape="1">
          <a:blip r:embed="rId4">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425517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C0E040-0112-640C-922D-57D0B4648B10}"/>
              </a:ext>
            </a:extLst>
          </p:cNvPr>
          <p:cNvSpPr>
            <a:spLocks noGrp="1"/>
          </p:cNvSpPr>
          <p:nvPr>
            <p:ph type="sldNum" sz="quarter" idx="21"/>
          </p:nvPr>
        </p:nvSpPr>
        <p:spPr/>
        <p:txBody>
          <a:bodyPr/>
          <a:lstStyle/>
          <a:p>
            <a:fld id="{63DCA5C9-2E11-4C67-86EB-AE1DE127DC64}" type="slidenum">
              <a:rPr lang="en-US" smtClean="0"/>
              <a:pPr/>
              <a:t>4</a:t>
            </a:fld>
            <a:endParaRPr lang="en-US"/>
          </a:p>
        </p:txBody>
      </p:sp>
      <p:sp>
        <p:nvSpPr>
          <p:cNvPr id="7" name="Title 6">
            <a:extLst>
              <a:ext uri="{FF2B5EF4-FFF2-40B4-BE49-F238E27FC236}">
                <a16:creationId xmlns:a16="http://schemas.microsoft.com/office/drawing/2014/main" id="{C35FB9E3-1462-0877-7B07-5268A4F61808}"/>
              </a:ext>
            </a:extLst>
          </p:cNvPr>
          <p:cNvSpPr>
            <a:spLocks noGrp="1"/>
          </p:cNvSpPr>
          <p:nvPr>
            <p:ph type="title"/>
          </p:nvPr>
        </p:nvSpPr>
        <p:spPr/>
        <p:txBody>
          <a:bodyPr/>
          <a:lstStyle/>
          <a:p>
            <a:r>
              <a:rPr lang="en-US"/>
              <a:t>Medicare</a:t>
            </a:r>
          </a:p>
        </p:txBody>
      </p:sp>
      <p:sp>
        <p:nvSpPr>
          <p:cNvPr id="3" name="Footer Placeholder 2">
            <a:extLst>
              <a:ext uri="{FF2B5EF4-FFF2-40B4-BE49-F238E27FC236}">
                <a16:creationId xmlns:a16="http://schemas.microsoft.com/office/drawing/2014/main" id="{DCDE1463-3C31-2712-0508-10CF5F4D848A}"/>
              </a:ext>
            </a:extLst>
          </p:cNvPr>
          <p:cNvSpPr>
            <a:spLocks noGrp="1"/>
          </p:cNvSpPr>
          <p:nvPr>
            <p:ph type="ftr" sz="quarter" idx="10"/>
          </p:nvPr>
        </p:nvSpPr>
        <p:spPr/>
        <p:txBody>
          <a:bodyPr/>
          <a:lstStyle/>
          <a:p>
            <a:pPr lvl="6"/>
            <a:r>
              <a:rPr lang="en-US"/>
              <a:t>© 2024 WTW. Proprietary and confidential. For WTW and WTW client use only.</a:t>
            </a:r>
          </a:p>
        </p:txBody>
      </p:sp>
      <p:sp>
        <p:nvSpPr>
          <p:cNvPr id="32" name="Rectangle 31">
            <a:extLst>
              <a:ext uri="{FF2B5EF4-FFF2-40B4-BE49-F238E27FC236}">
                <a16:creationId xmlns:a16="http://schemas.microsoft.com/office/drawing/2014/main" id="{2119EF66-5FAE-7013-CC69-93562CF3D0E7}"/>
              </a:ext>
            </a:extLst>
          </p:cNvPr>
          <p:cNvSpPr/>
          <p:nvPr/>
        </p:nvSpPr>
        <p:spPr>
          <a:xfrm>
            <a:off x="457200" y="2440150"/>
            <a:ext cx="2659282" cy="31743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267B9189-B96D-2F63-A8BF-F2B3AF08AF81}"/>
              </a:ext>
            </a:extLst>
          </p:cNvPr>
          <p:cNvSpPr/>
          <p:nvPr/>
        </p:nvSpPr>
        <p:spPr>
          <a:xfrm>
            <a:off x="760847" y="3452011"/>
            <a:ext cx="207086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Hospital</a:t>
            </a:r>
          </a:p>
        </p:txBody>
      </p:sp>
      <p:sp>
        <p:nvSpPr>
          <p:cNvPr id="34" name="TextBox 33">
            <a:extLst>
              <a:ext uri="{FF2B5EF4-FFF2-40B4-BE49-F238E27FC236}">
                <a16:creationId xmlns:a16="http://schemas.microsoft.com/office/drawing/2014/main" id="{3896BD3D-C8B5-2F99-9CF8-0E9DCC5388C6}"/>
              </a:ext>
            </a:extLst>
          </p:cNvPr>
          <p:cNvSpPr txBox="1"/>
          <p:nvPr/>
        </p:nvSpPr>
        <p:spPr>
          <a:xfrm>
            <a:off x="760846" y="2586960"/>
            <a:ext cx="2070864" cy="830997"/>
          </a:xfrm>
          <a:prstGeom prst="rect">
            <a:avLst/>
          </a:prstGeom>
          <a:noFill/>
          <a:ln w="15875">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Part </a:t>
            </a:r>
            <a:r>
              <a:rPr kumimoji="0" lang="en-US" sz="4800" i="0" u="none" strike="noStrike" kern="1200" cap="none" spc="0" normalizeH="0" baseline="0" noProof="0" dirty="0">
                <a:ln>
                  <a:noFill/>
                </a:ln>
                <a:solidFill>
                  <a:schemeClr val="tx2"/>
                </a:solidFill>
                <a:effectLst/>
                <a:uLnTx/>
                <a:uFillTx/>
                <a:latin typeface="Arial Black" panose="020B0A04020102020204" pitchFamily="34" charset="0"/>
              </a:rPr>
              <a:t>A</a:t>
            </a:r>
            <a:endParaRPr kumimoji="0" lang="en-US" sz="4000" i="0" u="none" strike="noStrike" kern="1200" cap="none" spc="0" normalizeH="0" baseline="0" noProof="0" dirty="0">
              <a:ln>
                <a:noFill/>
              </a:ln>
              <a:solidFill>
                <a:schemeClr val="tx2"/>
              </a:solidFill>
              <a:effectLst/>
              <a:uLnTx/>
              <a:uFillTx/>
              <a:latin typeface="Arial Black" panose="020B0A04020102020204" pitchFamily="34" charset="0"/>
            </a:endParaRPr>
          </a:p>
        </p:txBody>
      </p:sp>
      <p:sp>
        <p:nvSpPr>
          <p:cNvPr id="35" name="Rectangle 34">
            <a:extLst>
              <a:ext uri="{FF2B5EF4-FFF2-40B4-BE49-F238E27FC236}">
                <a16:creationId xmlns:a16="http://schemas.microsoft.com/office/drawing/2014/main" id="{871107C7-24E2-1F6B-6DDF-8D84655E3164}"/>
              </a:ext>
            </a:extLst>
          </p:cNvPr>
          <p:cNvSpPr/>
          <p:nvPr/>
        </p:nvSpPr>
        <p:spPr>
          <a:xfrm>
            <a:off x="3319813" y="2440150"/>
            <a:ext cx="2659282" cy="31743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A89FA9FC-8021-1957-4584-54BEE2D53DAC}"/>
              </a:ext>
            </a:extLst>
          </p:cNvPr>
          <p:cNvSpPr/>
          <p:nvPr/>
        </p:nvSpPr>
        <p:spPr>
          <a:xfrm>
            <a:off x="3623460" y="3452011"/>
            <a:ext cx="207086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Doctors</a:t>
            </a:r>
          </a:p>
        </p:txBody>
      </p:sp>
      <p:sp>
        <p:nvSpPr>
          <p:cNvPr id="37" name="TextBox 36">
            <a:extLst>
              <a:ext uri="{FF2B5EF4-FFF2-40B4-BE49-F238E27FC236}">
                <a16:creationId xmlns:a16="http://schemas.microsoft.com/office/drawing/2014/main" id="{F4C536F6-2F97-B1B0-132F-EBED2E76EA27}"/>
              </a:ext>
            </a:extLst>
          </p:cNvPr>
          <p:cNvSpPr txBox="1"/>
          <p:nvPr/>
        </p:nvSpPr>
        <p:spPr>
          <a:xfrm>
            <a:off x="3623459" y="2586960"/>
            <a:ext cx="2070864" cy="830997"/>
          </a:xfrm>
          <a:prstGeom prst="rect">
            <a:avLst/>
          </a:prstGeom>
          <a:noFill/>
          <a:ln w="15875">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Part </a:t>
            </a:r>
            <a:r>
              <a:rPr kumimoji="0" lang="en-US" sz="4800" b="0" i="0" u="none" strike="noStrike" kern="1200" cap="none" spc="0" normalizeH="0" baseline="0" noProof="0" dirty="0">
                <a:ln>
                  <a:noFill/>
                </a:ln>
                <a:solidFill>
                  <a:schemeClr val="tx2"/>
                </a:solidFill>
                <a:effectLst/>
                <a:uLnTx/>
                <a:uFillTx/>
                <a:latin typeface="Arial Black" panose="020B0A04020102020204" pitchFamily="34" charset="0"/>
                <a:ea typeface="+mn-ea"/>
                <a:cs typeface="+mn-cs"/>
              </a:rPr>
              <a:t>B</a:t>
            </a:r>
            <a:endParaRPr kumimoji="0" lang="en-US" sz="4000" b="0" i="0" u="none" strike="noStrike" kern="1200" cap="none" spc="0" normalizeH="0" baseline="0" noProof="0" dirty="0">
              <a:ln>
                <a:noFill/>
              </a:ln>
              <a:solidFill>
                <a:schemeClr val="tx2"/>
              </a:solidFill>
              <a:effectLst/>
              <a:uLnTx/>
              <a:uFillTx/>
              <a:latin typeface="Arial Black" panose="020B0A04020102020204" pitchFamily="34" charset="0"/>
              <a:ea typeface="+mn-ea"/>
              <a:cs typeface="+mn-cs"/>
            </a:endParaRPr>
          </a:p>
        </p:txBody>
      </p:sp>
      <p:sp>
        <p:nvSpPr>
          <p:cNvPr id="38" name="Rectangle 37">
            <a:extLst>
              <a:ext uri="{FF2B5EF4-FFF2-40B4-BE49-F238E27FC236}">
                <a16:creationId xmlns:a16="http://schemas.microsoft.com/office/drawing/2014/main" id="{609FB2B1-82C5-4BE9-8622-CB1325D6190C}"/>
              </a:ext>
            </a:extLst>
          </p:cNvPr>
          <p:cNvSpPr/>
          <p:nvPr/>
        </p:nvSpPr>
        <p:spPr>
          <a:xfrm>
            <a:off x="6182426" y="2440150"/>
            <a:ext cx="2659282" cy="31743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2C58A080-E91E-6353-080D-A966DE6D895C}"/>
              </a:ext>
            </a:extLst>
          </p:cNvPr>
          <p:cNvSpPr/>
          <p:nvPr/>
        </p:nvSpPr>
        <p:spPr>
          <a:xfrm>
            <a:off x="6486073" y="3452011"/>
            <a:ext cx="207086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Medicare Advantage</a:t>
            </a:r>
          </a:p>
        </p:txBody>
      </p:sp>
      <p:sp>
        <p:nvSpPr>
          <p:cNvPr id="40" name="TextBox 39">
            <a:extLst>
              <a:ext uri="{FF2B5EF4-FFF2-40B4-BE49-F238E27FC236}">
                <a16:creationId xmlns:a16="http://schemas.microsoft.com/office/drawing/2014/main" id="{C41DB66F-0CEA-0CFE-436A-319F1F108325}"/>
              </a:ext>
            </a:extLst>
          </p:cNvPr>
          <p:cNvSpPr txBox="1"/>
          <p:nvPr/>
        </p:nvSpPr>
        <p:spPr>
          <a:xfrm>
            <a:off x="6486072" y="2586960"/>
            <a:ext cx="2070864" cy="830997"/>
          </a:xfrm>
          <a:prstGeom prst="rect">
            <a:avLst/>
          </a:prstGeom>
          <a:noFill/>
          <a:ln w="15875">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Part </a:t>
            </a:r>
            <a:r>
              <a:rPr kumimoji="0" lang="en-US" sz="4800" b="0" i="0" u="none" strike="noStrike" kern="1200" cap="none" spc="0" normalizeH="0" baseline="0" noProof="0" dirty="0">
                <a:ln>
                  <a:noFill/>
                </a:ln>
                <a:solidFill>
                  <a:schemeClr val="tx2"/>
                </a:solidFill>
                <a:effectLst/>
                <a:uLnTx/>
                <a:uFillTx/>
                <a:latin typeface="Arial Black" panose="020B0A04020102020204" pitchFamily="34" charset="0"/>
                <a:ea typeface="+mn-ea"/>
                <a:cs typeface="+mn-cs"/>
              </a:rPr>
              <a:t>C</a:t>
            </a:r>
            <a:endParaRPr kumimoji="0" lang="en-US" sz="4000" b="0" i="0" u="none" strike="noStrike" kern="1200" cap="none" spc="0" normalizeH="0" baseline="0" noProof="0" dirty="0">
              <a:ln>
                <a:noFill/>
              </a:ln>
              <a:solidFill>
                <a:schemeClr val="tx2"/>
              </a:solidFill>
              <a:effectLst/>
              <a:uLnTx/>
              <a:uFillTx/>
              <a:latin typeface="Arial Black" panose="020B0A04020102020204" pitchFamily="34" charset="0"/>
              <a:ea typeface="+mn-ea"/>
              <a:cs typeface="+mn-cs"/>
            </a:endParaRPr>
          </a:p>
        </p:txBody>
      </p:sp>
      <p:sp>
        <p:nvSpPr>
          <p:cNvPr id="41" name="Rectangle 40">
            <a:extLst>
              <a:ext uri="{FF2B5EF4-FFF2-40B4-BE49-F238E27FC236}">
                <a16:creationId xmlns:a16="http://schemas.microsoft.com/office/drawing/2014/main" id="{EF6C7373-531C-48C5-5FAB-61D333BEC6F6}"/>
              </a:ext>
            </a:extLst>
          </p:cNvPr>
          <p:cNvSpPr/>
          <p:nvPr/>
        </p:nvSpPr>
        <p:spPr>
          <a:xfrm>
            <a:off x="9045038" y="2440150"/>
            <a:ext cx="2659282" cy="31743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D86B3A26-F1C3-D52E-8D68-B84D78339BDE}"/>
              </a:ext>
            </a:extLst>
          </p:cNvPr>
          <p:cNvSpPr/>
          <p:nvPr/>
        </p:nvSpPr>
        <p:spPr>
          <a:xfrm>
            <a:off x="9237582" y="3452011"/>
            <a:ext cx="227419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Prescriptions</a:t>
            </a:r>
          </a:p>
        </p:txBody>
      </p:sp>
      <p:sp>
        <p:nvSpPr>
          <p:cNvPr id="43" name="TextBox 42">
            <a:extLst>
              <a:ext uri="{FF2B5EF4-FFF2-40B4-BE49-F238E27FC236}">
                <a16:creationId xmlns:a16="http://schemas.microsoft.com/office/drawing/2014/main" id="{93F6EDB0-0240-FB4D-A3A0-F642FC5DBD0F}"/>
              </a:ext>
            </a:extLst>
          </p:cNvPr>
          <p:cNvSpPr txBox="1"/>
          <p:nvPr/>
        </p:nvSpPr>
        <p:spPr>
          <a:xfrm>
            <a:off x="9348684" y="2586960"/>
            <a:ext cx="2070864" cy="830997"/>
          </a:xfrm>
          <a:prstGeom prst="rect">
            <a:avLst/>
          </a:prstGeom>
          <a:noFill/>
          <a:ln w="15875">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Part </a:t>
            </a:r>
            <a:r>
              <a:rPr kumimoji="0" lang="en-US" sz="4800" b="0" i="0" u="none" strike="noStrike" kern="1200" cap="none" spc="0" normalizeH="0" baseline="0" noProof="0" dirty="0">
                <a:ln>
                  <a:noFill/>
                </a:ln>
                <a:solidFill>
                  <a:schemeClr val="tx2"/>
                </a:solidFill>
                <a:effectLst/>
                <a:uLnTx/>
                <a:uFillTx/>
                <a:latin typeface="Arial Black" panose="020B0A04020102020204" pitchFamily="34" charset="0"/>
                <a:ea typeface="+mn-ea"/>
                <a:cs typeface="+mn-cs"/>
              </a:rPr>
              <a:t>D</a:t>
            </a:r>
            <a:endParaRPr kumimoji="0" lang="en-US" sz="4000" b="0" i="0" u="none" strike="noStrike" kern="1200" cap="none" spc="0" normalizeH="0" baseline="0" noProof="0" dirty="0">
              <a:ln>
                <a:noFill/>
              </a:ln>
              <a:solidFill>
                <a:schemeClr val="tx2"/>
              </a:solidFill>
              <a:effectLst/>
              <a:uLnTx/>
              <a:uFillTx/>
              <a:latin typeface="Arial Black" panose="020B0A04020102020204" pitchFamily="34" charset="0"/>
              <a:ea typeface="+mn-ea"/>
              <a:cs typeface="+mn-cs"/>
            </a:endParaRPr>
          </a:p>
        </p:txBody>
      </p:sp>
      <p:sp>
        <p:nvSpPr>
          <p:cNvPr id="44" name="Left Brace 43">
            <a:extLst>
              <a:ext uri="{FF2B5EF4-FFF2-40B4-BE49-F238E27FC236}">
                <a16:creationId xmlns:a16="http://schemas.microsoft.com/office/drawing/2014/main" id="{AC5E9900-6654-1BFA-0980-1326A699DC92}"/>
              </a:ext>
            </a:extLst>
          </p:cNvPr>
          <p:cNvSpPr/>
          <p:nvPr/>
        </p:nvSpPr>
        <p:spPr>
          <a:xfrm rot="5400000">
            <a:off x="2947098" y="720516"/>
            <a:ext cx="548640" cy="284830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Oval 44">
            <a:extLst>
              <a:ext uri="{FF2B5EF4-FFF2-40B4-BE49-F238E27FC236}">
                <a16:creationId xmlns:a16="http://schemas.microsoft.com/office/drawing/2014/main" id="{2C220FD1-E99B-77C4-0D87-C94765123B29}"/>
              </a:ext>
            </a:extLst>
          </p:cNvPr>
          <p:cNvSpPr/>
          <p:nvPr/>
        </p:nvSpPr>
        <p:spPr>
          <a:xfrm>
            <a:off x="4606795" y="2401376"/>
            <a:ext cx="77547" cy="775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Oval 46">
            <a:extLst>
              <a:ext uri="{FF2B5EF4-FFF2-40B4-BE49-F238E27FC236}">
                <a16:creationId xmlns:a16="http://schemas.microsoft.com/office/drawing/2014/main" id="{2B7BA1BA-A4A8-95BA-97B4-766071DB0991}"/>
              </a:ext>
            </a:extLst>
          </p:cNvPr>
          <p:cNvSpPr/>
          <p:nvPr/>
        </p:nvSpPr>
        <p:spPr>
          <a:xfrm>
            <a:off x="1759146" y="2401376"/>
            <a:ext cx="77547" cy="775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02BCBB88-F13B-BC80-1E14-00A85E7A4A0D}"/>
              </a:ext>
            </a:extLst>
          </p:cNvPr>
          <p:cNvSpPr txBox="1"/>
          <p:nvPr/>
        </p:nvSpPr>
        <p:spPr>
          <a:xfrm flipH="1">
            <a:off x="629651" y="1509612"/>
            <a:ext cx="5183533" cy="338554"/>
          </a:xfrm>
          <a:prstGeom prst="rect">
            <a:avLst/>
          </a:prstGeom>
          <a:noFill/>
        </p:spPr>
        <p:txBody>
          <a:bodyPr wrap="square" lIns="0" rtlCol="0" anchor="ctr" anchorCtr="0">
            <a:spAutoFit/>
          </a:bodyPr>
          <a:lstStyle/>
          <a:p>
            <a:pPr algn="ctr"/>
            <a:r>
              <a:rPr lang="en-US" sz="1600" b="1">
                <a:latin typeface="Arial" panose="020B0604020202020204" pitchFamily="34" charset="0"/>
                <a:cs typeface="Arial" panose="020B0604020202020204" pitchFamily="34" charset="0"/>
              </a:rPr>
              <a:t>Administered by the Federal Government</a:t>
            </a:r>
          </a:p>
        </p:txBody>
      </p:sp>
      <p:sp>
        <p:nvSpPr>
          <p:cNvPr id="52" name="TextBox 51">
            <a:extLst>
              <a:ext uri="{FF2B5EF4-FFF2-40B4-BE49-F238E27FC236}">
                <a16:creationId xmlns:a16="http://schemas.microsoft.com/office/drawing/2014/main" id="{7BA19B85-68EE-316A-D49E-A25D8FB61B38}"/>
              </a:ext>
            </a:extLst>
          </p:cNvPr>
          <p:cNvSpPr txBox="1"/>
          <p:nvPr/>
        </p:nvSpPr>
        <p:spPr>
          <a:xfrm flipH="1">
            <a:off x="6351607" y="1509612"/>
            <a:ext cx="5183533" cy="338554"/>
          </a:xfrm>
          <a:prstGeom prst="rect">
            <a:avLst/>
          </a:prstGeom>
          <a:noFill/>
        </p:spPr>
        <p:txBody>
          <a:bodyPr wrap="square" lIns="0" rtlCol="0" anchor="ctr" anchorCtr="0">
            <a:spAutoFit/>
          </a:bodyPr>
          <a:lstStyle/>
          <a:p>
            <a:pPr algn="ctr"/>
            <a:r>
              <a:rPr lang="en-US" sz="1600" b="1" dirty="0">
                <a:latin typeface="Arial" panose="020B0604020202020204" pitchFamily="34" charset="0"/>
                <a:cs typeface="Arial" panose="020B0604020202020204" pitchFamily="34" charset="0"/>
              </a:rPr>
              <a:t>Administered by </a:t>
            </a:r>
            <a:r>
              <a:rPr lang="en-US" sz="1600" b="1" dirty="0">
                <a:solidFill>
                  <a:schemeClr val="tx1"/>
                </a:solidFill>
              </a:rPr>
              <a:t>Private Insurance Companies</a:t>
            </a:r>
            <a:endParaRPr lang="en-US" sz="1600" b="1" dirty="0">
              <a:latin typeface="Arial" panose="020B0604020202020204" pitchFamily="34" charset="0"/>
              <a:cs typeface="Arial" panose="020B0604020202020204" pitchFamily="34" charset="0"/>
            </a:endParaRPr>
          </a:p>
        </p:txBody>
      </p:sp>
      <p:pic>
        <p:nvPicPr>
          <p:cNvPr id="56" name="Graphic 55">
            <a:extLst>
              <a:ext uri="{FF2B5EF4-FFF2-40B4-BE49-F238E27FC236}">
                <a16:creationId xmlns:a16="http://schemas.microsoft.com/office/drawing/2014/main" id="{79EE881C-7F62-2E2D-A8CA-451C3EE2B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7960" y="4514360"/>
            <a:ext cx="798892" cy="798892"/>
          </a:xfrm>
          <a:prstGeom prst="rect">
            <a:avLst/>
          </a:prstGeom>
        </p:spPr>
      </p:pic>
      <p:pic>
        <p:nvPicPr>
          <p:cNvPr id="60" name="Graphic 59">
            <a:extLst>
              <a:ext uri="{FF2B5EF4-FFF2-40B4-BE49-F238E27FC236}">
                <a16:creationId xmlns:a16="http://schemas.microsoft.com/office/drawing/2014/main" id="{6909D71A-CF50-E164-07EE-4E20986EE6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4658" y="4414232"/>
            <a:ext cx="807981" cy="899021"/>
          </a:xfrm>
          <a:prstGeom prst="rect">
            <a:avLst/>
          </a:prstGeom>
        </p:spPr>
      </p:pic>
      <p:pic>
        <p:nvPicPr>
          <p:cNvPr id="62" name="Graphic 61">
            <a:extLst>
              <a:ext uri="{FF2B5EF4-FFF2-40B4-BE49-F238E27FC236}">
                <a16:creationId xmlns:a16="http://schemas.microsoft.com/office/drawing/2014/main" id="{750FCD8C-6159-3F05-0801-C6E39B4F66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19749" y="4555164"/>
            <a:ext cx="741409" cy="752475"/>
          </a:xfrm>
          <a:prstGeom prst="rect">
            <a:avLst/>
          </a:prstGeom>
        </p:spPr>
      </p:pic>
      <p:pic>
        <p:nvPicPr>
          <p:cNvPr id="64" name="Graphic 63">
            <a:extLst>
              <a:ext uri="{FF2B5EF4-FFF2-40B4-BE49-F238E27FC236}">
                <a16:creationId xmlns:a16="http://schemas.microsoft.com/office/drawing/2014/main" id="{E80A3413-3F43-C86B-B02D-2710F18700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01396" y="4555164"/>
            <a:ext cx="847725" cy="752475"/>
          </a:xfrm>
          <a:prstGeom prst="rect">
            <a:avLst/>
          </a:prstGeom>
        </p:spPr>
      </p:pic>
      <p:sp>
        <p:nvSpPr>
          <p:cNvPr id="65" name="Rectangle 64">
            <a:extLst>
              <a:ext uri="{FF2B5EF4-FFF2-40B4-BE49-F238E27FC236}">
                <a16:creationId xmlns:a16="http://schemas.microsoft.com/office/drawing/2014/main" id="{904E7BCE-19A4-94C4-2F8A-8F4683739D43}"/>
              </a:ext>
            </a:extLst>
          </p:cNvPr>
          <p:cNvSpPr/>
          <p:nvPr/>
        </p:nvSpPr>
        <p:spPr>
          <a:xfrm>
            <a:off x="9045038" y="2440150"/>
            <a:ext cx="2659282" cy="3174312"/>
          </a:xfrm>
          <a:prstGeom prst="rect">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Left Brace 48">
            <a:extLst>
              <a:ext uri="{FF2B5EF4-FFF2-40B4-BE49-F238E27FC236}">
                <a16:creationId xmlns:a16="http://schemas.microsoft.com/office/drawing/2014/main" id="{773AB356-4576-E1B1-9C66-4C96442FBE3B}"/>
              </a:ext>
            </a:extLst>
          </p:cNvPr>
          <p:cNvSpPr/>
          <p:nvPr/>
        </p:nvSpPr>
        <p:spPr>
          <a:xfrm rot="5400000">
            <a:off x="8669054" y="720516"/>
            <a:ext cx="548640" cy="2848301"/>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Oval 49">
            <a:extLst>
              <a:ext uri="{FF2B5EF4-FFF2-40B4-BE49-F238E27FC236}">
                <a16:creationId xmlns:a16="http://schemas.microsoft.com/office/drawing/2014/main" id="{F293A40A-4CA1-057A-05D1-2446FCB6A629}"/>
              </a:ext>
            </a:extLst>
          </p:cNvPr>
          <p:cNvSpPr/>
          <p:nvPr/>
        </p:nvSpPr>
        <p:spPr>
          <a:xfrm>
            <a:off x="10328751" y="2401376"/>
            <a:ext cx="77547" cy="775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Oval 50">
            <a:extLst>
              <a:ext uri="{FF2B5EF4-FFF2-40B4-BE49-F238E27FC236}">
                <a16:creationId xmlns:a16="http://schemas.microsoft.com/office/drawing/2014/main" id="{8E9AD466-F9B1-4F07-31C5-65F9E5123791}"/>
              </a:ext>
            </a:extLst>
          </p:cNvPr>
          <p:cNvSpPr/>
          <p:nvPr/>
        </p:nvSpPr>
        <p:spPr>
          <a:xfrm>
            <a:off x="7481102" y="2401376"/>
            <a:ext cx="77547" cy="775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203D0255-173E-6E76-39ED-4563BD5146E5}"/>
              </a:ext>
            </a:extLst>
          </p:cNvPr>
          <p:cNvPicPr>
            <a:picLocks noChangeAspect="1"/>
          </p:cNvPicPr>
          <p:nvPr/>
        </p:nvPicPr>
        <p:blipFill rotWithShape="1">
          <a:blip r:embed="rId11">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192500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 name="Picture Placeholder 60">
            <a:extLst>
              <a:ext uri="{FF2B5EF4-FFF2-40B4-BE49-F238E27FC236}">
                <a16:creationId xmlns:a16="http://schemas.microsoft.com/office/drawing/2014/main" id="{7C6AA45F-954A-0A90-A67E-53E4664FC0D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7661" r="17661"/>
          <a:stretch/>
        </p:blipFill>
        <p:spPr>
          <a:xfrm>
            <a:off x="0" y="0"/>
            <a:ext cx="6099048" cy="6286500"/>
          </a:xfrm>
        </p:spPr>
      </p:pic>
      <p:sp>
        <p:nvSpPr>
          <p:cNvPr id="2" name="Slide Number Placeholder 1">
            <a:extLst>
              <a:ext uri="{FF2B5EF4-FFF2-40B4-BE49-F238E27FC236}">
                <a16:creationId xmlns:a16="http://schemas.microsoft.com/office/drawing/2014/main" id="{8DDC925F-E1E1-2D64-F6F3-3C12F59D93C4}"/>
              </a:ext>
            </a:extLst>
          </p:cNvPr>
          <p:cNvSpPr>
            <a:spLocks noGrp="1"/>
          </p:cNvSpPr>
          <p:nvPr>
            <p:ph type="sldNum" sz="quarter" idx="21"/>
          </p:nvPr>
        </p:nvSpPr>
        <p:spPr/>
        <p:txBody>
          <a:bodyPr/>
          <a:lstStyle/>
          <a:p>
            <a:fld id="{63DCA5C9-2E11-4C67-86EB-AE1DE127DC64}" type="slidenum">
              <a:rPr lang="en-US" smtClean="0"/>
              <a:pPr/>
              <a:t>5</a:t>
            </a:fld>
            <a:endParaRPr lang="en-US"/>
          </a:p>
        </p:txBody>
      </p:sp>
      <p:sp>
        <p:nvSpPr>
          <p:cNvPr id="17" name="Text Placeholder 16">
            <a:extLst>
              <a:ext uri="{FF2B5EF4-FFF2-40B4-BE49-F238E27FC236}">
                <a16:creationId xmlns:a16="http://schemas.microsoft.com/office/drawing/2014/main" id="{C3A776CE-1295-9869-8EC5-B77D19658321}"/>
              </a:ext>
            </a:extLst>
          </p:cNvPr>
          <p:cNvSpPr>
            <a:spLocks noGrp="1"/>
          </p:cNvSpPr>
          <p:nvPr>
            <p:ph type="body" sz="quarter" idx="17"/>
          </p:nvPr>
        </p:nvSpPr>
        <p:spPr>
          <a:xfrm>
            <a:off x="6542205" y="1603833"/>
            <a:ext cx="5248656" cy="365760"/>
          </a:xfrm>
        </p:spPr>
        <p:txBody>
          <a:bodyPr/>
          <a:lstStyle/>
          <a:p>
            <a:r>
              <a:rPr lang="en-US" sz="1800" b="1">
                <a:solidFill>
                  <a:schemeClr val="tx2"/>
                </a:solidFill>
              </a:rPr>
              <a:t>Individuals who qualify for Medicare. . .</a:t>
            </a:r>
          </a:p>
        </p:txBody>
      </p:sp>
      <p:sp>
        <p:nvSpPr>
          <p:cNvPr id="5" name="Title 4">
            <a:extLst>
              <a:ext uri="{FF2B5EF4-FFF2-40B4-BE49-F238E27FC236}">
                <a16:creationId xmlns:a16="http://schemas.microsoft.com/office/drawing/2014/main" id="{43D21DAF-E2F6-DC6F-2741-04EEC756467D}"/>
              </a:ext>
            </a:extLst>
          </p:cNvPr>
          <p:cNvSpPr>
            <a:spLocks noGrp="1"/>
          </p:cNvSpPr>
          <p:nvPr>
            <p:ph type="title"/>
          </p:nvPr>
        </p:nvSpPr>
        <p:spPr>
          <a:xfrm>
            <a:off x="6390861" y="503210"/>
            <a:ext cx="5036814" cy="786384"/>
          </a:xfrm>
        </p:spPr>
        <p:txBody>
          <a:bodyPr/>
          <a:lstStyle/>
          <a:p>
            <a:r>
              <a:rPr lang="en-US" sz="3200"/>
              <a:t>Who qualifies for </a:t>
            </a:r>
            <a:br>
              <a:rPr lang="en-US" sz="3200"/>
            </a:br>
            <a:r>
              <a:rPr lang="en-US" sz="3200"/>
              <a:t>Medicare Part D?</a:t>
            </a:r>
          </a:p>
        </p:txBody>
      </p:sp>
      <p:sp>
        <p:nvSpPr>
          <p:cNvPr id="3" name="Footer Placeholder 2">
            <a:extLst>
              <a:ext uri="{FF2B5EF4-FFF2-40B4-BE49-F238E27FC236}">
                <a16:creationId xmlns:a16="http://schemas.microsoft.com/office/drawing/2014/main" id="{F0971389-6296-1B02-F537-2A2E802DCF7E}"/>
              </a:ext>
            </a:extLst>
          </p:cNvPr>
          <p:cNvSpPr>
            <a:spLocks noGrp="1"/>
          </p:cNvSpPr>
          <p:nvPr>
            <p:ph type="ftr" sz="quarter" idx="10"/>
          </p:nvPr>
        </p:nvSpPr>
        <p:spPr/>
        <p:txBody>
          <a:bodyPr/>
          <a:lstStyle/>
          <a:p>
            <a:pPr lvl="6"/>
            <a:r>
              <a:rPr lang="en-US"/>
              <a:t>© 2024 WTW. Proprietary and confidential. For WTW and WTW client use only.</a:t>
            </a:r>
          </a:p>
        </p:txBody>
      </p:sp>
      <p:graphicFrame>
        <p:nvGraphicFramePr>
          <p:cNvPr id="40" name="Table 40">
            <a:extLst>
              <a:ext uri="{FF2B5EF4-FFF2-40B4-BE49-F238E27FC236}">
                <a16:creationId xmlns:a16="http://schemas.microsoft.com/office/drawing/2014/main" id="{2C3AC8F3-765A-3F51-9D31-D5760150FE5B}"/>
              </a:ext>
            </a:extLst>
          </p:cNvPr>
          <p:cNvGraphicFramePr>
            <a:graphicFrameLocks noGrp="1"/>
          </p:cNvGraphicFramePr>
          <p:nvPr>
            <p:extLst>
              <p:ext uri="{D42A27DB-BD31-4B8C-83A1-F6EECF244321}">
                <p14:modId xmlns:p14="http://schemas.microsoft.com/office/powerpoint/2010/main" val="676577446"/>
              </p:ext>
            </p:extLst>
          </p:nvPr>
        </p:nvGraphicFramePr>
        <p:xfrm>
          <a:off x="6542205" y="2022162"/>
          <a:ext cx="5431284" cy="3780809"/>
        </p:xfrm>
        <a:graphic>
          <a:graphicData uri="http://schemas.openxmlformats.org/drawingml/2006/table">
            <a:tbl>
              <a:tblPr firstRow="1" bandRow="1">
                <a:tableStyleId>{5940675A-B579-460E-94D1-54222C63F5DA}</a:tableStyleId>
              </a:tblPr>
              <a:tblGrid>
                <a:gridCol w="295475">
                  <a:extLst>
                    <a:ext uri="{9D8B030D-6E8A-4147-A177-3AD203B41FA5}">
                      <a16:colId xmlns:a16="http://schemas.microsoft.com/office/drawing/2014/main" val="1253390265"/>
                    </a:ext>
                  </a:extLst>
                </a:gridCol>
                <a:gridCol w="5135809">
                  <a:extLst>
                    <a:ext uri="{9D8B030D-6E8A-4147-A177-3AD203B41FA5}">
                      <a16:colId xmlns:a16="http://schemas.microsoft.com/office/drawing/2014/main" val="3516059504"/>
                    </a:ext>
                  </a:extLst>
                </a:gridCol>
              </a:tblGrid>
              <a:tr h="488969">
                <a:tc>
                  <a:txBody>
                    <a:bodyPr/>
                    <a:lstStyle/>
                    <a:p>
                      <a:endParaRPr lang="en-US" sz="160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a:solidFill>
                            <a:schemeClr val="tx1"/>
                          </a:solidFill>
                        </a:rPr>
                        <a:t>are 65 and older</a:t>
                      </a:r>
                      <a:endParaRPr lang="en-US" sz="160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5581724"/>
                  </a:ext>
                </a:extLst>
              </a:tr>
              <a:tr h="914400">
                <a:tc>
                  <a:txBody>
                    <a:bodyPr/>
                    <a:lstStyle/>
                    <a:p>
                      <a:endParaRPr lang="en-US" sz="160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a:solidFill>
                            <a:schemeClr val="tx1"/>
                          </a:solidFill>
                        </a:rPr>
                        <a:t>who are citizens of the United States or </a:t>
                      </a:r>
                      <a:br>
                        <a:rPr lang="en-US" sz="1800">
                          <a:solidFill>
                            <a:schemeClr val="tx1"/>
                          </a:solidFill>
                        </a:rPr>
                      </a:br>
                      <a:r>
                        <a:rPr lang="en-US" sz="1800">
                          <a:solidFill>
                            <a:schemeClr val="tx1"/>
                          </a:solidFill>
                        </a:rPr>
                        <a:t>a permanent resident</a:t>
                      </a:r>
                      <a:endParaRPr lang="en-US" sz="160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541350"/>
                  </a:ext>
                </a:extLst>
              </a:tr>
              <a:tr h="914400">
                <a:tc>
                  <a:txBody>
                    <a:bodyPr/>
                    <a:lstStyle/>
                    <a:p>
                      <a:endParaRPr lang="en-US" sz="160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a:solidFill>
                            <a:schemeClr val="tx1"/>
                          </a:solidFill>
                        </a:rPr>
                        <a:t>are under 65 with a disability and </a:t>
                      </a:r>
                      <a:br>
                        <a:rPr lang="en-US" sz="1800">
                          <a:solidFill>
                            <a:schemeClr val="tx1"/>
                          </a:solidFill>
                        </a:rPr>
                      </a:br>
                      <a:r>
                        <a:rPr lang="en-US" sz="1800">
                          <a:solidFill>
                            <a:schemeClr val="tx1"/>
                          </a:solidFill>
                        </a:rPr>
                        <a:t>have been receiving 24 months of </a:t>
                      </a:r>
                      <a:br>
                        <a:rPr lang="en-US" sz="1800">
                          <a:solidFill>
                            <a:schemeClr val="tx1"/>
                          </a:solidFill>
                        </a:rPr>
                      </a:br>
                      <a:r>
                        <a:rPr lang="en-US" sz="1800">
                          <a:solidFill>
                            <a:schemeClr val="tx1"/>
                          </a:solidFill>
                        </a:rPr>
                        <a:t>Social Security Disability income</a:t>
                      </a:r>
                      <a:endParaRPr lang="en-US" sz="160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3980584"/>
                  </a:ext>
                </a:extLst>
              </a:tr>
              <a:tr h="548640">
                <a:tc gridSpan="2">
                  <a:txBody>
                    <a:bodyPr/>
                    <a:lstStyle/>
                    <a:p>
                      <a:r>
                        <a:rPr lang="en-US" sz="1800" b="1">
                          <a:solidFill>
                            <a:schemeClr val="tx2"/>
                          </a:solidFill>
                        </a:rPr>
                        <a:t>Along with . . .</a:t>
                      </a:r>
                    </a:p>
                  </a:txBody>
                  <a:tcPr marL="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374696852"/>
                  </a:ext>
                </a:extLst>
              </a:tr>
              <a:tr h="914400">
                <a:tc>
                  <a:txBody>
                    <a:bodyPr/>
                    <a:lstStyle/>
                    <a:p>
                      <a:endParaRPr lang="en-US" sz="160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a:solidFill>
                            <a:schemeClr val="tx1"/>
                          </a:solidFill>
                        </a:rPr>
                        <a:t>Individuals of all ages with </a:t>
                      </a:r>
                      <a:br>
                        <a:rPr lang="en-US" sz="1800">
                          <a:solidFill>
                            <a:schemeClr val="tx1"/>
                          </a:solidFill>
                        </a:rPr>
                      </a:br>
                      <a:r>
                        <a:rPr lang="en-US" sz="1800">
                          <a:solidFill>
                            <a:schemeClr val="tx1"/>
                          </a:solidFill>
                        </a:rPr>
                        <a:t>End-Stage Renal Disease (ESRD) or ALS</a:t>
                      </a:r>
                      <a:endParaRPr lang="en-US" sz="160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3722264"/>
                  </a:ext>
                </a:extLst>
              </a:tr>
            </a:tbl>
          </a:graphicData>
        </a:graphic>
      </p:graphicFrame>
      <p:pic>
        <p:nvPicPr>
          <p:cNvPr id="6" name="Graphic 5">
            <a:extLst>
              <a:ext uri="{FF2B5EF4-FFF2-40B4-BE49-F238E27FC236}">
                <a16:creationId xmlns:a16="http://schemas.microsoft.com/office/drawing/2014/main" id="{0CA8EE76-C2F3-C790-F955-E6D2ED7FB1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2205" y="2195624"/>
            <a:ext cx="277923" cy="260553"/>
          </a:xfrm>
          <a:prstGeom prst="rect">
            <a:avLst/>
          </a:prstGeom>
        </p:spPr>
      </p:pic>
      <p:pic>
        <p:nvPicPr>
          <p:cNvPr id="7" name="Graphic 6">
            <a:extLst>
              <a:ext uri="{FF2B5EF4-FFF2-40B4-BE49-F238E27FC236}">
                <a16:creationId xmlns:a16="http://schemas.microsoft.com/office/drawing/2014/main" id="{18F474F5-6AF8-6DFC-671B-62048D9784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2205" y="2826821"/>
            <a:ext cx="277923" cy="260553"/>
          </a:xfrm>
          <a:prstGeom prst="rect">
            <a:avLst/>
          </a:prstGeom>
        </p:spPr>
      </p:pic>
      <p:pic>
        <p:nvPicPr>
          <p:cNvPr id="8" name="Graphic 7">
            <a:extLst>
              <a:ext uri="{FF2B5EF4-FFF2-40B4-BE49-F238E27FC236}">
                <a16:creationId xmlns:a16="http://schemas.microsoft.com/office/drawing/2014/main" id="{796E3266-A253-A527-7B39-43AC97B96F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2205" y="3501999"/>
            <a:ext cx="277923" cy="260553"/>
          </a:xfrm>
          <a:prstGeom prst="rect">
            <a:avLst/>
          </a:prstGeom>
        </p:spPr>
      </p:pic>
      <p:pic>
        <p:nvPicPr>
          <p:cNvPr id="9" name="Graphic 8">
            <a:extLst>
              <a:ext uri="{FF2B5EF4-FFF2-40B4-BE49-F238E27FC236}">
                <a16:creationId xmlns:a16="http://schemas.microsoft.com/office/drawing/2014/main" id="{DB3F401E-7901-30D0-D9F0-9630BDF751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2205" y="5126494"/>
            <a:ext cx="277923" cy="260553"/>
          </a:xfrm>
          <a:prstGeom prst="rect">
            <a:avLst/>
          </a:prstGeom>
        </p:spPr>
      </p:pic>
      <p:pic>
        <p:nvPicPr>
          <p:cNvPr id="4" name="Picture 3">
            <a:extLst>
              <a:ext uri="{FF2B5EF4-FFF2-40B4-BE49-F238E27FC236}">
                <a16:creationId xmlns:a16="http://schemas.microsoft.com/office/drawing/2014/main" id="{7D664D26-8E55-E90A-F9FA-B087E9B0701D}"/>
              </a:ext>
            </a:extLst>
          </p:cNvPr>
          <p:cNvPicPr>
            <a:picLocks noChangeAspect="1"/>
          </p:cNvPicPr>
          <p:nvPr/>
        </p:nvPicPr>
        <p:blipFill rotWithShape="1">
          <a:blip r:embed="rId6">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1648690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F7FACD-F5CD-00C6-0C4F-5793C0A724EF}"/>
              </a:ext>
            </a:extLst>
          </p:cNvPr>
          <p:cNvSpPr>
            <a:spLocks noGrp="1"/>
          </p:cNvSpPr>
          <p:nvPr>
            <p:ph type="sldNum" sz="quarter" idx="21"/>
          </p:nvPr>
        </p:nvSpPr>
        <p:spPr/>
        <p:txBody>
          <a:bodyPr/>
          <a:lstStyle/>
          <a:p>
            <a:fld id="{63DCA5C9-2E11-4C67-86EB-AE1DE127DC64}" type="slidenum">
              <a:rPr lang="en-US" smtClean="0"/>
              <a:pPr/>
              <a:t>6</a:t>
            </a:fld>
            <a:endParaRPr lang="en-US"/>
          </a:p>
        </p:txBody>
      </p:sp>
      <p:sp>
        <p:nvSpPr>
          <p:cNvPr id="3" name="Title 2">
            <a:extLst>
              <a:ext uri="{FF2B5EF4-FFF2-40B4-BE49-F238E27FC236}">
                <a16:creationId xmlns:a16="http://schemas.microsoft.com/office/drawing/2014/main" id="{F82D23A1-1E7C-2B85-585D-C46083AA72EF}"/>
              </a:ext>
            </a:extLst>
          </p:cNvPr>
          <p:cNvSpPr>
            <a:spLocks noGrp="1"/>
          </p:cNvSpPr>
          <p:nvPr>
            <p:ph type="title"/>
          </p:nvPr>
        </p:nvSpPr>
        <p:spPr>
          <a:xfrm>
            <a:off x="457200" y="457199"/>
            <a:ext cx="11247120" cy="457200"/>
          </a:xfrm>
        </p:spPr>
        <p:txBody>
          <a:bodyPr/>
          <a:lstStyle/>
          <a:p>
            <a:r>
              <a:rPr lang="en-US" dirty="0"/>
              <a:t>2 ways to get Medicare Part D drug coverage:</a:t>
            </a:r>
          </a:p>
        </p:txBody>
      </p:sp>
      <p:sp>
        <p:nvSpPr>
          <p:cNvPr id="4" name="Footer Placeholder 3">
            <a:extLst>
              <a:ext uri="{FF2B5EF4-FFF2-40B4-BE49-F238E27FC236}">
                <a16:creationId xmlns:a16="http://schemas.microsoft.com/office/drawing/2014/main" id="{2E45C6EC-06F8-12F6-33A8-3230FDFDC883}"/>
              </a:ext>
            </a:extLst>
          </p:cNvPr>
          <p:cNvSpPr>
            <a:spLocks noGrp="1"/>
          </p:cNvSpPr>
          <p:nvPr>
            <p:ph type="ftr" sz="quarter" idx="10"/>
          </p:nvPr>
        </p:nvSpPr>
        <p:spPr/>
        <p:txBody>
          <a:bodyPr/>
          <a:lstStyle/>
          <a:p>
            <a:pPr lvl="6"/>
            <a:r>
              <a:rPr lang="en-US" dirty="0"/>
              <a:t>© 2024 WTW. Proprietary and confidential. For WTW and WTW client use only.</a:t>
            </a:r>
          </a:p>
        </p:txBody>
      </p:sp>
      <p:sp>
        <p:nvSpPr>
          <p:cNvPr id="10" name="TextBox 9">
            <a:extLst>
              <a:ext uri="{FF2B5EF4-FFF2-40B4-BE49-F238E27FC236}">
                <a16:creationId xmlns:a16="http://schemas.microsoft.com/office/drawing/2014/main" id="{71042BC6-2C38-47E1-7FA0-1290C52DB071}"/>
              </a:ext>
            </a:extLst>
          </p:cNvPr>
          <p:cNvSpPr txBox="1"/>
          <p:nvPr/>
        </p:nvSpPr>
        <p:spPr>
          <a:xfrm>
            <a:off x="1346263" y="5454663"/>
            <a:ext cx="9723356" cy="369332"/>
          </a:xfrm>
          <a:prstGeom prst="rect">
            <a:avLst/>
          </a:prstGeom>
          <a:noFill/>
        </p:spPr>
        <p:txBody>
          <a:bodyPr wrap="square" lIns="91440" tIns="45720" rIns="91440" bIns="45720" rtlCol="0">
            <a:spAutoFit/>
          </a:bodyPr>
          <a:lstStyle/>
          <a:p>
            <a:pPr algn="ctr"/>
            <a:r>
              <a:rPr lang="en-US" b="1" i="0" dirty="0">
                <a:effectLst/>
              </a:rPr>
              <a:t>You must have Medicare Part A and/or Medicare Part B to join a Medicare drug plan.</a:t>
            </a:r>
            <a:endParaRPr lang="en-US" b="1" i="0" dirty="0">
              <a:ea typeface="Roboto" panose="02000000000000000000" pitchFamily="2"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65F709EC-D7A6-E153-9859-F47B1FF69FC7}"/>
              </a:ext>
            </a:extLst>
          </p:cNvPr>
          <p:cNvSpPr txBox="1">
            <a:spLocks/>
          </p:cNvSpPr>
          <p:nvPr/>
        </p:nvSpPr>
        <p:spPr>
          <a:xfrm>
            <a:off x="6558381" y="2656351"/>
            <a:ext cx="4694118" cy="2507861"/>
          </a:xfrm>
          <a:prstGeom prst="rect">
            <a:avLst/>
          </a:prstGeom>
          <a:solidFill>
            <a:srgbClr val="E6E6E6"/>
          </a:solidFill>
        </p:spPr>
        <p:txBody>
          <a:bodyPr lIns="365760" tIns="274320" rIns="365760" bIns="853440" anchor="t" anchorCtr="0"/>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4876678" algn="ctr" defTabSz="609585"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Arial" panose="020B0604020202020204"/>
                <a:ea typeface="Roboto" panose="02000000000000000000" pitchFamily="2" charset="0"/>
                <a:cs typeface="Times New Roman" panose="02020603050405020304" pitchFamily="18" charset="0"/>
              </a:rPr>
              <a:t>Part C with Part D</a:t>
            </a:r>
            <a:br>
              <a:rPr kumimoji="0" lang="en-US" sz="3200" b="1" i="0" u="none" strike="noStrike" kern="1200" cap="none" spc="0" normalizeH="0" baseline="0" noProof="0" dirty="0">
                <a:ln>
                  <a:noFill/>
                </a:ln>
                <a:solidFill>
                  <a:schemeClr val="tx2"/>
                </a:solidFill>
                <a:effectLst/>
                <a:uLnTx/>
                <a:uFillTx/>
                <a:latin typeface="Arial" panose="020B0604020202020204"/>
                <a:ea typeface="Roboto" panose="02000000000000000000" pitchFamily="2" charset="0"/>
                <a:cs typeface="Times New Roman" panose="02020603050405020304" pitchFamily="18" charset="0"/>
              </a:rPr>
            </a:br>
            <a:r>
              <a:rPr lang="en-US" sz="2800" dirty="0">
                <a:solidFill>
                  <a:srgbClr val="000000"/>
                </a:solidFill>
              </a:rPr>
              <a:t>—</a:t>
            </a:r>
          </a:p>
          <a:p>
            <a:pPr marL="0" lvl="2" indent="0" algn="ctr" defTabSz="609585">
              <a:spcAft>
                <a:spcPts val="600"/>
              </a:spcAft>
              <a:buClr>
                <a:srgbClr val="7F34B2"/>
              </a:buClr>
              <a:buSzPct val="100000"/>
              <a:buNone/>
              <a:tabLst/>
              <a:defRPr/>
            </a:pPr>
            <a:r>
              <a:rPr lang="en-US" sz="1800" dirty="0"/>
              <a:t>Combines Part A/Part B with prescription drug coverage</a:t>
            </a:r>
          </a:p>
        </p:txBody>
      </p:sp>
      <p:sp>
        <p:nvSpPr>
          <p:cNvPr id="7" name="TextBox 6">
            <a:extLst>
              <a:ext uri="{FF2B5EF4-FFF2-40B4-BE49-F238E27FC236}">
                <a16:creationId xmlns:a16="http://schemas.microsoft.com/office/drawing/2014/main" id="{D950A5C4-FFB2-D478-838C-7BF7E92593ED}"/>
              </a:ext>
            </a:extLst>
          </p:cNvPr>
          <p:cNvSpPr txBox="1"/>
          <p:nvPr/>
        </p:nvSpPr>
        <p:spPr>
          <a:xfrm>
            <a:off x="6558381" y="1861077"/>
            <a:ext cx="4694118" cy="830092"/>
          </a:xfrm>
          <a:prstGeom prst="rect">
            <a:avLst/>
          </a:prstGeom>
          <a:solidFill>
            <a:srgbClr val="7F35B2"/>
          </a:solidFill>
        </p:spPr>
        <p:txBody>
          <a:bodyPr wrap="square" lIns="365760" tIns="0" rIns="36576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Medicare Advantage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Plan (Part C) with Part D</a:t>
            </a:r>
          </a:p>
        </p:txBody>
      </p:sp>
      <p:sp>
        <p:nvSpPr>
          <p:cNvPr id="9" name="Content Placeholder 4">
            <a:extLst>
              <a:ext uri="{FF2B5EF4-FFF2-40B4-BE49-F238E27FC236}">
                <a16:creationId xmlns:a16="http://schemas.microsoft.com/office/drawing/2014/main" id="{310B0E0B-E266-CB05-8860-27093A369EF7}"/>
              </a:ext>
            </a:extLst>
          </p:cNvPr>
          <p:cNvSpPr txBox="1">
            <a:spLocks/>
          </p:cNvSpPr>
          <p:nvPr/>
        </p:nvSpPr>
        <p:spPr>
          <a:xfrm>
            <a:off x="958988" y="2656351"/>
            <a:ext cx="4690872" cy="2507861"/>
          </a:xfrm>
          <a:prstGeom prst="rect">
            <a:avLst/>
          </a:prstGeom>
          <a:solidFill>
            <a:srgbClr val="E6E6E6"/>
          </a:solidFill>
        </p:spPr>
        <p:txBody>
          <a:bodyPr lIns="182880" tIns="274320" rIns="182880" bIns="853440" anchor="t" anchorCtr="0"/>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4876678" algn="ctr" defTabSz="609585"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schemeClr val="accent2"/>
                </a:solidFill>
                <a:effectLst/>
                <a:uLnTx/>
                <a:uFillTx/>
                <a:latin typeface="Arial" panose="020B0604020202020204"/>
                <a:ea typeface="Roboto" panose="02000000000000000000" pitchFamily="2" charset="0"/>
                <a:cs typeface="Times New Roman" panose="02020603050405020304" pitchFamily="18" charset="0"/>
              </a:rPr>
              <a:t>Part </a:t>
            </a:r>
            <a:r>
              <a:rPr kumimoji="0" lang="en-US" sz="3200" b="1" i="0" u="none" strike="noStrike" kern="1200" cap="none" spc="0" normalizeH="0" baseline="0" noProof="0" dirty="0">
                <a:ln>
                  <a:noFill/>
                </a:ln>
                <a:solidFill>
                  <a:schemeClr val="accent2"/>
                </a:solidFill>
                <a:effectLst/>
                <a:uLnTx/>
                <a:uFillTx/>
                <a:latin typeface="Arial" panose="020B0604020202020204"/>
              </a:rPr>
              <a:t>D</a:t>
            </a:r>
            <a:br>
              <a:rPr kumimoji="0" lang="en-US" sz="2800" b="1" i="0" u="none" strike="noStrike" kern="1200" cap="none" spc="0" normalizeH="0" baseline="0" noProof="0" dirty="0">
                <a:ln>
                  <a:noFill/>
                </a:ln>
                <a:solidFill>
                  <a:schemeClr val="tx2"/>
                </a:solidFill>
                <a:effectLst/>
                <a:uLnTx/>
                <a:uFillTx/>
                <a:latin typeface="Arial" panose="020B0604020202020204"/>
                <a:ea typeface="Roboto" panose="02000000000000000000" pitchFamily="2" charset="0"/>
                <a:cs typeface="Times New Roman" panose="02020603050405020304" pitchFamily="18" charset="0"/>
              </a:rPr>
            </a:br>
            <a:r>
              <a:rPr lang="en-US" sz="2800" dirty="0">
                <a:solidFill>
                  <a:srgbClr val="000000"/>
                </a:solidFill>
              </a:rPr>
              <a:t>—</a:t>
            </a:r>
          </a:p>
          <a:p>
            <a:pPr marL="0" lvl="2" indent="0" algn="ctr" defTabSz="609585">
              <a:spcAft>
                <a:spcPts val="600"/>
              </a:spcAft>
              <a:buClr>
                <a:srgbClr val="7F34B2"/>
              </a:buClr>
              <a:buSzPct val="100000"/>
              <a:buNone/>
              <a:tabLst/>
              <a:defRPr/>
            </a:pPr>
            <a:r>
              <a:rPr lang="en-US" sz="1800" dirty="0"/>
              <a:t>Prescription drug </a:t>
            </a:r>
            <a:br>
              <a:rPr lang="en-US" sz="1800" dirty="0"/>
            </a:br>
            <a:r>
              <a:rPr lang="en-US" sz="1800" dirty="0"/>
              <a:t>coverage only</a:t>
            </a:r>
          </a:p>
        </p:txBody>
      </p:sp>
      <p:sp>
        <p:nvSpPr>
          <p:cNvPr id="11" name="TextBox 10">
            <a:extLst>
              <a:ext uri="{FF2B5EF4-FFF2-40B4-BE49-F238E27FC236}">
                <a16:creationId xmlns:a16="http://schemas.microsoft.com/office/drawing/2014/main" id="{22B368E1-D0E9-88A4-D984-F85C9D64BFCD}"/>
              </a:ext>
            </a:extLst>
          </p:cNvPr>
          <p:cNvSpPr txBox="1"/>
          <p:nvPr/>
        </p:nvSpPr>
        <p:spPr>
          <a:xfrm>
            <a:off x="958988" y="1861077"/>
            <a:ext cx="4690872" cy="830092"/>
          </a:xfrm>
          <a:prstGeom prst="rect">
            <a:avLst/>
          </a:prstGeom>
          <a:solidFill>
            <a:srgbClr val="C900AC"/>
          </a:solidFill>
        </p:spPr>
        <p:txBody>
          <a:bodyPr wrap="square" lIns="0" tIns="0" rIns="0" bIns="0" rtlCol="0" anchor="ctr" anchorCtr="0">
            <a:noAutofit/>
          </a:bodyPr>
          <a:lstStyle/>
          <a:p>
            <a:pPr algn="ctr" defTabSz="609585">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Stand Alone Part D</a:t>
            </a:r>
          </a:p>
          <a:p>
            <a:pPr algn="ctr" defTabSz="609585">
              <a:defRPr/>
            </a:pPr>
            <a:r>
              <a:rPr lang="en-US" b="1" dirty="0">
                <a:solidFill>
                  <a:srgbClr val="FFFFFF"/>
                </a:solidFill>
                <a:latin typeface="Arial" panose="020B0604020202020204"/>
              </a:rPr>
              <a:t>Prescription Drug Plan (PDP)</a:t>
            </a: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E22A6C2D-D253-291F-B837-A0DA2222E0A0}"/>
              </a:ext>
            </a:extLst>
          </p:cNvPr>
          <p:cNvSpPr txBox="1"/>
          <p:nvPr/>
        </p:nvSpPr>
        <p:spPr>
          <a:xfrm>
            <a:off x="5649860" y="2913654"/>
            <a:ext cx="908521" cy="523220"/>
          </a:xfrm>
          <a:prstGeom prst="rect">
            <a:avLst/>
          </a:prstGeom>
          <a:noFill/>
        </p:spPr>
        <p:txBody>
          <a:bodyPr wrap="square">
            <a:spAutoFit/>
          </a:bodyPr>
          <a:lstStyle/>
          <a:p>
            <a:pPr algn="ctr"/>
            <a:r>
              <a:rPr kumimoji="0" lang="en-US" sz="2800" b="1"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or</a:t>
            </a:r>
            <a:endParaRPr lang="en-US" sz="2800" dirty="0"/>
          </a:p>
        </p:txBody>
      </p:sp>
      <p:pic>
        <p:nvPicPr>
          <p:cNvPr id="6" name="Picture 5">
            <a:extLst>
              <a:ext uri="{FF2B5EF4-FFF2-40B4-BE49-F238E27FC236}">
                <a16:creationId xmlns:a16="http://schemas.microsoft.com/office/drawing/2014/main" id="{C5D3BD13-3A2F-0EEB-D2E5-444FB6F2D75A}"/>
              </a:ext>
            </a:extLst>
          </p:cNvPr>
          <p:cNvPicPr>
            <a:picLocks noChangeAspect="1"/>
          </p:cNvPicPr>
          <p:nvPr/>
        </p:nvPicPr>
        <p:blipFill rotWithShape="1">
          <a:blip r:embed="rId3">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1510764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4933B85A-8767-9722-2F01-BB96D133429C}"/>
              </a:ext>
            </a:extLst>
          </p:cNvPr>
          <p:cNvGrpSpPr/>
          <p:nvPr/>
        </p:nvGrpSpPr>
        <p:grpSpPr>
          <a:xfrm>
            <a:off x="553725" y="1691723"/>
            <a:ext cx="2835069" cy="1376433"/>
            <a:chOff x="6343212" y="4160149"/>
            <a:chExt cx="2835069" cy="1376433"/>
          </a:xfrm>
        </p:grpSpPr>
        <p:sp>
          <p:nvSpPr>
            <p:cNvPr id="148" name="Freeform: Shape 147">
              <a:extLst>
                <a:ext uri="{FF2B5EF4-FFF2-40B4-BE49-F238E27FC236}">
                  <a16:creationId xmlns:a16="http://schemas.microsoft.com/office/drawing/2014/main" id="{A2503E85-C804-0356-DEF4-A92DC327E113}"/>
                </a:ext>
              </a:extLst>
            </p:cNvPr>
            <p:cNvSpPr/>
            <p:nvPr/>
          </p:nvSpPr>
          <p:spPr>
            <a:xfrm>
              <a:off x="6343212" y="4160149"/>
              <a:ext cx="2835069" cy="1376433"/>
            </a:xfrm>
            <a:custGeom>
              <a:avLst/>
              <a:gdLst>
                <a:gd name="connsiteX0" fmla="*/ 0 w 2835069"/>
                <a:gd name="connsiteY0" fmla="*/ 0 h 1376433"/>
                <a:gd name="connsiteX1" fmla="*/ 2835070 w 2835069"/>
                <a:gd name="connsiteY1" fmla="*/ 0 h 1376433"/>
                <a:gd name="connsiteX2" fmla="*/ 2835070 w 2835069"/>
                <a:gd name="connsiteY2" fmla="*/ 1376433 h 1376433"/>
                <a:gd name="connsiteX3" fmla="*/ 0 w 2835069"/>
                <a:gd name="connsiteY3" fmla="*/ 1376433 h 1376433"/>
                <a:gd name="connsiteX4" fmla="*/ 0 w 2835069"/>
                <a:gd name="connsiteY4" fmla="*/ 0 h 1376433"/>
                <a:gd name="connsiteX5" fmla="*/ 0 w 2835069"/>
                <a:gd name="connsiteY5" fmla="*/ 0 h 13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069" h="1376433">
                  <a:moveTo>
                    <a:pt x="0" y="0"/>
                  </a:moveTo>
                  <a:lnTo>
                    <a:pt x="2835070" y="0"/>
                  </a:lnTo>
                  <a:lnTo>
                    <a:pt x="2835070" y="1376433"/>
                  </a:lnTo>
                  <a:lnTo>
                    <a:pt x="0" y="1376433"/>
                  </a:lnTo>
                  <a:lnTo>
                    <a:pt x="0" y="0"/>
                  </a:lnTo>
                  <a:lnTo>
                    <a:pt x="0" y="0"/>
                  </a:lnTo>
                  <a:close/>
                </a:path>
              </a:pathLst>
            </a:custGeom>
            <a:solidFill>
              <a:schemeClr val="accent6"/>
            </a:solidFill>
            <a:ln w="0"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17FA6F43-3075-8626-B01A-ADB34CFE0C34}"/>
                </a:ext>
              </a:extLst>
            </p:cNvPr>
            <p:cNvSpPr/>
            <p:nvPr/>
          </p:nvSpPr>
          <p:spPr>
            <a:xfrm>
              <a:off x="6522992" y="4325026"/>
              <a:ext cx="2475665" cy="1046679"/>
            </a:xfrm>
            <a:custGeom>
              <a:avLst/>
              <a:gdLst>
                <a:gd name="connsiteX0" fmla="*/ 241433 w 2475665"/>
                <a:gd name="connsiteY0" fmla="*/ 0 h 1046679"/>
                <a:gd name="connsiteX1" fmla="*/ 2234233 w 2475665"/>
                <a:gd name="connsiteY1" fmla="*/ 0 h 1046679"/>
                <a:gd name="connsiteX2" fmla="*/ 2475666 w 2475665"/>
                <a:gd name="connsiteY2" fmla="*/ 241433 h 1046679"/>
                <a:gd name="connsiteX3" fmla="*/ 2475666 w 2475665"/>
                <a:gd name="connsiteY3" fmla="*/ 805246 h 1046679"/>
                <a:gd name="connsiteX4" fmla="*/ 2234233 w 2475665"/>
                <a:gd name="connsiteY4" fmla="*/ 1046679 h 1046679"/>
                <a:gd name="connsiteX5" fmla="*/ 241433 w 2475665"/>
                <a:gd name="connsiteY5" fmla="*/ 1046679 h 1046679"/>
                <a:gd name="connsiteX6" fmla="*/ 0 w 2475665"/>
                <a:gd name="connsiteY6" fmla="*/ 805246 h 1046679"/>
                <a:gd name="connsiteX7" fmla="*/ 0 w 2475665"/>
                <a:gd name="connsiteY7" fmla="*/ 241433 h 1046679"/>
                <a:gd name="connsiteX8" fmla="*/ 241433 w 2475665"/>
                <a:gd name="connsiteY8" fmla="*/ 0 h 1046679"/>
                <a:gd name="connsiteX9" fmla="*/ 241433 w 2475665"/>
                <a:gd name="connsiteY9" fmla="*/ 0 h 104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5665" h="1046679">
                  <a:moveTo>
                    <a:pt x="241433" y="0"/>
                  </a:moveTo>
                  <a:lnTo>
                    <a:pt x="2234233" y="0"/>
                  </a:lnTo>
                  <a:cubicBezTo>
                    <a:pt x="2234233" y="133345"/>
                    <a:pt x="2342321" y="241433"/>
                    <a:pt x="2475666" y="241433"/>
                  </a:cubicBezTo>
                  <a:lnTo>
                    <a:pt x="2475666" y="805246"/>
                  </a:lnTo>
                  <a:cubicBezTo>
                    <a:pt x="2342321" y="805246"/>
                    <a:pt x="2234233" y="913334"/>
                    <a:pt x="2234233" y="1046679"/>
                  </a:cubicBezTo>
                  <a:lnTo>
                    <a:pt x="241433" y="1046679"/>
                  </a:lnTo>
                  <a:cubicBezTo>
                    <a:pt x="241433" y="913334"/>
                    <a:pt x="133345" y="805246"/>
                    <a:pt x="0" y="805246"/>
                  </a:cubicBezTo>
                  <a:lnTo>
                    <a:pt x="0" y="241433"/>
                  </a:lnTo>
                  <a:cubicBezTo>
                    <a:pt x="133345" y="241433"/>
                    <a:pt x="241433" y="133345"/>
                    <a:pt x="241433" y="0"/>
                  </a:cubicBezTo>
                  <a:lnTo>
                    <a:pt x="241433" y="0"/>
                  </a:lnTo>
                  <a:close/>
                </a:path>
              </a:pathLst>
            </a:custGeom>
            <a:noFill/>
            <a:ln w="23523" cap="flat">
              <a:solidFill>
                <a:srgbClr val="007D61">
                  <a:alpha val="50000"/>
                </a:srgbClr>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9321305-720E-65C2-28E5-535A09EB9F07}"/>
                </a:ext>
              </a:extLst>
            </p:cNvPr>
            <p:cNvSpPr/>
            <p:nvPr/>
          </p:nvSpPr>
          <p:spPr>
            <a:xfrm>
              <a:off x="7378125" y="4465744"/>
              <a:ext cx="765242" cy="765242"/>
            </a:xfrm>
            <a:custGeom>
              <a:avLst/>
              <a:gdLst>
                <a:gd name="connsiteX0" fmla="*/ 382621 w 765242"/>
                <a:gd name="connsiteY0" fmla="*/ 23531 h 765242"/>
                <a:gd name="connsiteX1" fmla="*/ 741711 w 765242"/>
                <a:gd name="connsiteY1" fmla="*/ 382621 h 765242"/>
                <a:gd name="connsiteX2" fmla="*/ 382621 w 765242"/>
                <a:gd name="connsiteY2" fmla="*/ 741712 h 765242"/>
                <a:gd name="connsiteX3" fmla="*/ 23531 w 765242"/>
                <a:gd name="connsiteY3" fmla="*/ 382621 h 765242"/>
                <a:gd name="connsiteX4" fmla="*/ 382621 w 765242"/>
                <a:gd name="connsiteY4" fmla="*/ 23531 h 765242"/>
                <a:gd name="connsiteX5" fmla="*/ 382621 w 765242"/>
                <a:gd name="connsiteY5" fmla="*/ 0 h 765242"/>
                <a:gd name="connsiteX6" fmla="*/ 0 w 765242"/>
                <a:gd name="connsiteY6" fmla="*/ 382621 h 765242"/>
                <a:gd name="connsiteX7" fmla="*/ 382621 w 765242"/>
                <a:gd name="connsiteY7" fmla="*/ 765243 h 765242"/>
                <a:gd name="connsiteX8" fmla="*/ 765243 w 765242"/>
                <a:gd name="connsiteY8" fmla="*/ 382621 h 765242"/>
                <a:gd name="connsiteX9" fmla="*/ 382621 w 765242"/>
                <a:gd name="connsiteY9" fmla="*/ 0 h 765242"/>
                <a:gd name="connsiteX10" fmla="*/ 382621 w 765242"/>
                <a:gd name="connsiteY10" fmla="*/ 0 h 76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242" h="765242">
                  <a:moveTo>
                    <a:pt x="382621" y="23531"/>
                  </a:moveTo>
                  <a:cubicBezTo>
                    <a:pt x="580599" y="23531"/>
                    <a:pt x="741711" y="184643"/>
                    <a:pt x="741711" y="382621"/>
                  </a:cubicBezTo>
                  <a:cubicBezTo>
                    <a:pt x="741711" y="580599"/>
                    <a:pt x="580599" y="741712"/>
                    <a:pt x="382621" y="741712"/>
                  </a:cubicBezTo>
                  <a:cubicBezTo>
                    <a:pt x="184643" y="741712"/>
                    <a:pt x="23531" y="580599"/>
                    <a:pt x="23531" y="382621"/>
                  </a:cubicBezTo>
                  <a:cubicBezTo>
                    <a:pt x="23531" y="184643"/>
                    <a:pt x="184643" y="23531"/>
                    <a:pt x="382621" y="23531"/>
                  </a:cubicBezTo>
                  <a:moveTo>
                    <a:pt x="382621" y="0"/>
                  </a:moveTo>
                  <a:cubicBezTo>
                    <a:pt x="171309" y="0"/>
                    <a:pt x="0" y="171309"/>
                    <a:pt x="0" y="382621"/>
                  </a:cubicBezTo>
                  <a:cubicBezTo>
                    <a:pt x="0" y="593934"/>
                    <a:pt x="171309" y="765243"/>
                    <a:pt x="382621" y="765243"/>
                  </a:cubicBezTo>
                  <a:cubicBezTo>
                    <a:pt x="593934" y="765243"/>
                    <a:pt x="765243" y="593934"/>
                    <a:pt x="765243" y="382621"/>
                  </a:cubicBezTo>
                  <a:cubicBezTo>
                    <a:pt x="765243" y="171309"/>
                    <a:pt x="593934" y="0"/>
                    <a:pt x="382621" y="0"/>
                  </a:cubicBezTo>
                  <a:lnTo>
                    <a:pt x="382621" y="0"/>
                  </a:lnTo>
                  <a:close/>
                </a:path>
              </a:pathLst>
            </a:custGeom>
            <a:solidFill>
              <a:srgbClr val="007D61">
                <a:alpha val="50000"/>
              </a:srgbClr>
            </a:solidFill>
            <a:ln w="0"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AEEC552-E212-1382-4C87-D3C6F57EC74F}"/>
                </a:ext>
              </a:extLst>
            </p:cNvPr>
            <p:cNvSpPr/>
            <p:nvPr/>
          </p:nvSpPr>
          <p:spPr>
            <a:xfrm>
              <a:off x="8554227" y="4776516"/>
              <a:ext cx="143698" cy="143698"/>
            </a:xfrm>
            <a:custGeom>
              <a:avLst/>
              <a:gdLst>
                <a:gd name="connsiteX0" fmla="*/ 71849 w 143698"/>
                <a:gd name="connsiteY0" fmla="*/ 0 h 143698"/>
                <a:gd name="connsiteX1" fmla="*/ 143699 w 143698"/>
                <a:gd name="connsiteY1" fmla="*/ 71849 h 143698"/>
                <a:gd name="connsiteX2" fmla="*/ 71849 w 143698"/>
                <a:gd name="connsiteY2" fmla="*/ 143699 h 143698"/>
                <a:gd name="connsiteX3" fmla="*/ 0 w 143698"/>
                <a:gd name="connsiteY3" fmla="*/ 71849 h 143698"/>
                <a:gd name="connsiteX4" fmla="*/ 71849 w 143698"/>
                <a:gd name="connsiteY4" fmla="*/ 0 h 143698"/>
                <a:gd name="connsiteX5" fmla="*/ 71849 w 143698"/>
                <a:gd name="connsiteY5" fmla="*/ 0 h 14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698" h="143698">
                  <a:moveTo>
                    <a:pt x="71849" y="0"/>
                  </a:moveTo>
                  <a:cubicBezTo>
                    <a:pt x="111539" y="0"/>
                    <a:pt x="143699" y="32160"/>
                    <a:pt x="143699" y="71849"/>
                  </a:cubicBezTo>
                  <a:cubicBezTo>
                    <a:pt x="143699" y="111539"/>
                    <a:pt x="111539" y="143699"/>
                    <a:pt x="71849" y="143699"/>
                  </a:cubicBezTo>
                  <a:cubicBezTo>
                    <a:pt x="32160" y="143699"/>
                    <a:pt x="0" y="111539"/>
                    <a:pt x="0" y="71849"/>
                  </a:cubicBezTo>
                  <a:cubicBezTo>
                    <a:pt x="0" y="32160"/>
                    <a:pt x="32160" y="0"/>
                    <a:pt x="71849" y="0"/>
                  </a:cubicBezTo>
                  <a:lnTo>
                    <a:pt x="71849" y="0"/>
                  </a:lnTo>
                  <a:close/>
                </a:path>
              </a:pathLst>
            </a:custGeom>
            <a:solidFill>
              <a:srgbClr val="007D61">
                <a:alpha val="50000"/>
              </a:srgbClr>
            </a:solidFill>
            <a:ln w="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AC55AD6-CFC6-C88F-425E-409FA6DF4CB5}"/>
                </a:ext>
              </a:extLst>
            </p:cNvPr>
            <p:cNvSpPr/>
            <p:nvPr/>
          </p:nvSpPr>
          <p:spPr>
            <a:xfrm>
              <a:off x="6823410" y="4776516"/>
              <a:ext cx="143698" cy="143698"/>
            </a:xfrm>
            <a:custGeom>
              <a:avLst/>
              <a:gdLst>
                <a:gd name="connsiteX0" fmla="*/ 71849 w 143698"/>
                <a:gd name="connsiteY0" fmla="*/ 0 h 143698"/>
                <a:gd name="connsiteX1" fmla="*/ 143699 w 143698"/>
                <a:gd name="connsiteY1" fmla="*/ 71849 h 143698"/>
                <a:gd name="connsiteX2" fmla="*/ 71849 w 143698"/>
                <a:gd name="connsiteY2" fmla="*/ 143699 h 143698"/>
                <a:gd name="connsiteX3" fmla="*/ 0 w 143698"/>
                <a:gd name="connsiteY3" fmla="*/ 71849 h 143698"/>
                <a:gd name="connsiteX4" fmla="*/ 71849 w 143698"/>
                <a:gd name="connsiteY4" fmla="*/ 0 h 143698"/>
                <a:gd name="connsiteX5" fmla="*/ 71849 w 143698"/>
                <a:gd name="connsiteY5" fmla="*/ 0 h 14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698" h="143698">
                  <a:moveTo>
                    <a:pt x="71849" y="0"/>
                  </a:moveTo>
                  <a:cubicBezTo>
                    <a:pt x="111539" y="0"/>
                    <a:pt x="143699" y="32160"/>
                    <a:pt x="143699" y="71849"/>
                  </a:cubicBezTo>
                  <a:cubicBezTo>
                    <a:pt x="143699" y="111539"/>
                    <a:pt x="111539" y="143699"/>
                    <a:pt x="71849" y="143699"/>
                  </a:cubicBezTo>
                  <a:cubicBezTo>
                    <a:pt x="32160" y="143699"/>
                    <a:pt x="0" y="111539"/>
                    <a:pt x="0" y="71849"/>
                  </a:cubicBezTo>
                  <a:cubicBezTo>
                    <a:pt x="0" y="32160"/>
                    <a:pt x="32160" y="0"/>
                    <a:pt x="71849" y="0"/>
                  </a:cubicBezTo>
                  <a:lnTo>
                    <a:pt x="71849" y="0"/>
                  </a:lnTo>
                  <a:close/>
                </a:path>
              </a:pathLst>
            </a:custGeom>
            <a:solidFill>
              <a:srgbClr val="007D61">
                <a:alpha val="50000"/>
              </a:srgbClr>
            </a:solidFill>
            <a:ln w="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663FB4D-A950-8102-CD3E-3A59D9CBF331}"/>
                </a:ext>
              </a:extLst>
            </p:cNvPr>
            <p:cNvSpPr/>
            <p:nvPr/>
          </p:nvSpPr>
          <p:spPr>
            <a:xfrm>
              <a:off x="7651403" y="4611168"/>
              <a:ext cx="218999" cy="460275"/>
            </a:xfrm>
            <a:custGeom>
              <a:avLst/>
              <a:gdLst>
                <a:gd name="connsiteX0" fmla="*/ 218842 w 218999"/>
                <a:gd name="connsiteY0" fmla="*/ 306850 h 460275"/>
                <a:gd name="connsiteX1" fmla="*/ 72791 w 218999"/>
                <a:gd name="connsiteY1" fmla="*/ 146209 h 460275"/>
                <a:gd name="connsiteX2" fmla="*/ 119697 w 218999"/>
                <a:gd name="connsiteY2" fmla="*/ 103225 h 460275"/>
                <a:gd name="connsiteX3" fmla="*/ 181663 w 218999"/>
                <a:gd name="connsiteY3" fmla="*/ 132090 h 460275"/>
                <a:gd name="connsiteX4" fmla="*/ 213352 w 218999"/>
                <a:gd name="connsiteY4" fmla="*/ 96165 h 460275"/>
                <a:gd name="connsiteX5" fmla="*/ 135384 w 218999"/>
                <a:gd name="connsiteY5" fmla="*/ 53965 h 460275"/>
                <a:gd name="connsiteX6" fmla="*/ 135384 w 218999"/>
                <a:gd name="connsiteY6" fmla="*/ 0 h 460275"/>
                <a:gd name="connsiteX7" fmla="*/ 92871 w 218999"/>
                <a:gd name="connsiteY7" fmla="*/ 0 h 460275"/>
                <a:gd name="connsiteX8" fmla="*/ 92871 w 218999"/>
                <a:gd name="connsiteY8" fmla="*/ 54750 h 460275"/>
                <a:gd name="connsiteX9" fmla="*/ 13178 w 218999"/>
                <a:gd name="connsiteY9" fmla="*/ 149189 h 460275"/>
                <a:gd name="connsiteX10" fmla="*/ 159230 w 218999"/>
                <a:gd name="connsiteY10" fmla="*/ 311086 h 460275"/>
                <a:gd name="connsiteX11" fmla="*/ 107460 w 218999"/>
                <a:gd name="connsiteY11" fmla="*/ 357051 h 460275"/>
                <a:gd name="connsiteX12" fmla="*/ 27767 w 218999"/>
                <a:gd name="connsiteY12" fmla="*/ 323479 h 460275"/>
                <a:gd name="connsiteX13" fmla="*/ 0 w 218999"/>
                <a:gd name="connsiteY13" fmla="*/ 365679 h 460275"/>
                <a:gd name="connsiteX14" fmla="*/ 93028 w 218999"/>
                <a:gd name="connsiteY14" fmla="*/ 406780 h 460275"/>
                <a:gd name="connsiteX15" fmla="*/ 93028 w 218999"/>
                <a:gd name="connsiteY15" fmla="*/ 460275 h 460275"/>
                <a:gd name="connsiteX16" fmla="*/ 135541 w 218999"/>
                <a:gd name="connsiteY16" fmla="*/ 460275 h 460275"/>
                <a:gd name="connsiteX17" fmla="*/ 135541 w 218999"/>
                <a:gd name="connsiteY17" fmla="*/ 405055 h 460275"/>
                <a:gd name="connsiteX18" fmla="*/ 218999 w 218999"/>
                <a:gd name="connsiteY18" fmla="*/ 306693 h 46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999" h="460275">
                  <a:moveTo>
                    <a:pt x="218842" y="306850"/>
                  </a:moveTo>
                  <a:cubicBezTo>
                    <a:pt x="218842" y="197821"/>
                    <a:pt x="72791" y="210685"/>
                    <a:pt x="72791" y="146209"/>
                  </a:cubicBezTo>
                  <a:cubicBezTo>
                    <a:pt x="72791" y="118755"/>
                    <a:pt x="90361" y="103225"/>
                    <a:pt x="119697" y="103225"/>
                  </a:cubicBezTo>
                  <a:cubicBezTo>
                    <a:pt x="145424" y="103225"/>
                    <a:pt x="161896" y="113579"/>
                    <a:pt x="181663" y="132090"/>
                  </a:cubicBezTo>
                  <a:lnTo>
                    <a:pt x="213352" y="96165"/>
                  </a:lnTo>
                  <a:cubicBezTo>
                    <a:pt x="193272" y="74830"/>
                    <a:pt x="169427" y="58515"/>
                    <a:pt x="135384" y="53965"/>
                  </a:cubicBezTo>
                  <a:lnTo>
                    <a:pt x="135384" y="0"/>
                  </a:lnTo>
                  <a:lnTo>
                    <a:pt x="92871" y="0"/>
                  </a:lnTo>
                  <a:lnTo>
                    <a:pt x="92871" y="54750"/>
                  </a:lnTo>
                  <a:cubicBezTo>
                    <a:pt x="44082" y="63378"/>
                    <a:pt x="13178" y="98832"/>
                    <a:pt x="13178" y="149189"/>
                  </a:cubicBezTo>
                  <a:cubicBezTo>
                    <a:pt x="13178" y="249904"/>
                    <a:pt x="159230" y="240178"/>
                    <a:pt x="159230" y="311086"/>
                  </a:cubicBezTo>
                  <a:cubicBezTo>
                    <a:pt x="159230" y="339951"/>
                    <a:pt x="142444" y="357051"/>
                    <a:pt x="107460" y="357051"/>
                  </a:cubicBezTo>
                  <a:cubicBezTo>
                    <a:pt x="78438" y="357051"/>
                    <a:pt x="52867" y="343716"/>
                    <a:pt x="27767" y="323479"/>
                  </a:cubicBezTo>
                  <a:lnTo>
                    <a:pt x="0" y="365679"/>
                  </a:lnTo>
                  <a:cubicBezTo>
                    <a:pt x="24316" y="387955"/>
                    <a:pt x="60397" y="403172"/>
                    <a:pt x="93028" y="406780"/>
                  </a:cubicBezTo>
                  <a:lnTo>
                    <a:pt x="93028" y="460275"/>
                  </a:lnTo>
                  <a:lnTo>
                    <a:pt x="135541" y="460275"/>
                  </a:lnTo>
                  <a:lnTo>
                    <a:pt x="135541" y="405055"/>
                  </a:lnTo>
                  <a:cubicBezTo>
                    <a:pt x="188722" y="395485"/>
                    <a:pt x="218999" y="357835"/>
                    <a:pt x="218999" y="306693"/>
                  </a:cubicBezTo>
                  <a:close/>
                </a:path>
              </a:pathLst>
            </a:custGeom>
            <a:solidFill>
              <a:srgbClr val="007D61">
                <a:alpha val="50000"/>
              </a:srgbClr>
            </a:solidFill>
            <a:ln w="0" cap="flat">
              <a:noFill/>
              <a:prstDash val="solid"/>
              <a:miter/>
            </a:ln>
          </p:spPr>
          <p:txBody>
            <a:bodyPr rtlCol="0" anchor="ctr"/>
            <a:lstStyle/>
            <a:p>
              <a:endParaRPr lang="en-US"/>
            </a:p>
          </p:txBody>
        </p:sp>
      </p:grpSp>
      <p:grpSp>
        <p:nvGrpSpPr>
          <p:cNvPr id="140" name="Group 139">
            <a:extLst>
              <a:ext uri="{FF2B5EF4-FFF2-40B4-BE49-F238E27FC236}">
                <a16:creationId xmlns:a16="http://schemas.microsoft.com/office/drawing/2014/main" id="{45627034-C65B-A90A-D03E-86E3F28D1716}"/>
              </a:ext>
            </a:extLst>
          </p:cNvPr>
          <p:cNvGrpSpPr/>
          <p:nvPr/>
        </p:nvGrpSpPr>
        <p:grpSpPr>
          <a:xfrm>
            <a:off x="553725" y="4160149"/>
            <a:ext cx="2835069" cy="1376433"/>
            <a:chOff x="6343212" y="4160149"/>
            <a:chExt cx="2835069" cy="1376433"/>
          </a:xfrm>
        </p:grpSpPr>
        <p:sp>
          <p:nvSpPr>
            <p:cNvPr id="141" name="Freeform: Shape 140">
              <a:extLst>
                <a:ext uri="{FF2B5EF4-FFF2-40B4-BE49-F238E27FC236}">
                  <a16:creationId xmlns:a16="http://schemas.microsoft.com/office/drawing/2014/main" id="{2BCF8A04-C596-EAFD-835F-CEA021AF11D1}"/>
                </a:ext>
              </a:extLst>
            </p:cNvPr>
            <p:cNvSpPr/>
            <p:nvPr/>
          </p:nvSpPr>
          <p:spPr>
            <a:xfrm>
              <a:off x="6343212" y="4160149"/>
              <a:ext cx="2835069" cy="1376433"/>
            </a:xfrm>
            <a:custGeom>
              <a:avLst/>
              <a:gdLst>
                <a:gd name="connsiteX0" fmla="*/ 0 w 2835069"/>
                <a:gd name="connsiteY0" fmla="*/ 0 h 1376433"/>
                <a:gd name="connsiteX1" fmla="*/ 2835070 w 2835069"/>
                <a:gd name="connsiteY1" fmla="*/ 0 h 1376433"/>
                <a:gd name="connsiteX2" fmla="*/ 2835070 w 2835069"/>
                <a:gd name="connsiteY2" fmla="*/ 1376433 h 1376433"/>
                <a:gd name="connsiteX3" fmla="*/ 0 w 2835069"/>
                <a:gd name="connsiteY3" fmla="*/ 1376433 h 1376433"/>
                <a:gd name="connsiteX4" fmla="*/ 0 w 2835069"/>
                <a:gd name="connsiteY4" fmla="*/ 0 h 1376433"/>
                <a:gd name="connsiteX5" fmla="*/ 0 w 2835069"/>
                <a:gd name="connsiteY5" fmla="*/ 0 h 13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069" h="1376433">
                  <a:moveTo>
                    <a:pt x="0" y="0"/>
                  </a:moveTo>
                  <a:lnTo>
                    <a:pt x="2835070" y="0"/>
                  </a:lnTo>
                  <a:lnTo>
                    <a:pt x="2835070" y="1376433"/>
                  </a:lnTo>
                  <a:lnTo>
                    <a:pt x="0" y="1376433"/>
                  </a:lnTo>
                  <a:lnTo>
                    <a:pt x="0" y="0"/>
                  </a:lnTo>
                  <a:lnTo>
                    <a:pt x="0" y="0"/>
                  </a:lnTo>
                  <a:close/>
                </a:path>
              </a:pathLst>
            </a:custGeom>
            <a:solidFill>
              <a:schemeClr val="accent6"/>
            </a:solidFill>
            <a:ln w="0"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F962A8FE-B1D5-88E4-DE6F-6D06A8E7E603}"/>
                </a:ext>
              </a:extLst>
            </p:cNvPr>
            <p:cNvSpPr/>
            <p:nvPr/>
          </p:nvSpPr>
          <p:spPr>
            <a:xfrm>
              <a:off x="6522992" y="4325026"/>
              <a:ext cx="2475665" cy="1046679"/>
            </a:xfrm>
            <a:custGeom>
              <a:avLst/>
              <a:gdLst>
                <a:gd name="connsiteX0" fmla="*/ 241433 w 2475665"/>
                <a:gd name="connsiteY0" fmla="*/ 0 h 1046679"/>
                <a:gd name="connsiteX1" fmla="*/ 2234233 w 2475665"/>
                <a:gd name="connsiteY1" fmla="*/ 0 h 1046679"/>
                <a:gd name="connsiteX2" fmla="*/ 2475666 w 2475665"/>
                <a:gd name="connsiteY2" fmla="*/ 241433 h 1046679"/>
                <a:gd name="connsiteX3" fmla="*/ 2475666 w 2475665"/>
                <a:gd name="connsiteY3" fmla="*/ 805246 h 1046679"/>
                <a:gd name="connsiteX4" fmla="*/ 2234233 w 2475665"/>
                <a:gd name="connsiteY4" fmla="*/ 1046679 h 1046679"/>
                <a:gd name="connsiteX5" fmla="*/ 241433 w 2475665"/>
                <a:gd name="connsiteY5" fmla="*/ 1046679 h 1046679"/>
                <a:gd name="connsiteX6" fmla="*/ 0 w 2475665"/>
                <a:gd name="connsiteY6" fmla="*/ 805246 h 1046679"/>
                <a:gd name="connsiteX7" fmla="*/ 0 w 2475665"/>
                <a:gd name="connsiteY7" fmla="*/ 241433 h 1046679"/>
                <a:gd name="connsiteX8" fmla="*/ 241433 w 2475665"/>
                <a:gd name="connsiteY8" fmla="*/ 0 h 1046679"/>
                <a:gd name="connsiteX9" fmla="*/ 241433 w 2475665"/>
                <a:gd name="connsiteY9" fmla="*/ 0 h 104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5665" h="1046679">
                  <a:moveTo>
                    <a:pt x="241433" y="0"/>
                  </a:moveTo>
                  <a:lnTo>
                    <a:pt x="2234233" y="0"/>
                  </a:lnTo>
                  <a:cubicBezTo>
                    <a:pt x="2234233" y="133345"/>
                    <a:pt x="2342321" y="241433"/>
                    <a:pt x="2475666" y="241433"/>
                  </a:cubicBezTo>
                  <a:lnTo>
                    <a:pt x="2475666" y="805246"/>
                  </a:lnTo>
                  <a:cubicBezTo>
                    <a:pt x="2342321" y="805246"/>
                    <a:pt x="2234233" y="913334"/>
                    <a:pt x="2234233" y="1046679"/>
                  </a:cubicBezTo>
                  <a:lnTo>
                    <a:pt x="241433" y="1046679"/>
                  </a:lnTo>
                  <a:cubicBezTo>
                    <a:pt x="241433" y="913334"/>
                    <a:pt x="133345" y="805246"/>
                    <a:pt x="0" y="805246"/>
                  </a:cubicBezTo>
                  <a:lnTo>
                    <a:pt x="0" y="241433"/>
                  </a:lnTo>
                  <a:cubicBezTo>
                    <a:pt x="133345" y="241433"/>
                    <a:pt x="241433" y="133345"/>
                    <a:pt x="241433" y="0"/>
                  </a:cubicBezTo>
                  <a:lnTo>
                    <a:pt x="241433" y="0"/>
                  </a:lnTo>
                  <a:close/>
                </a:path>
              </a:pathLst>
            </a:custGeom>
            <a:noFill/>
            <a:ln w="23523" cap="flat">
              <a:solidFill>
                <a:srgbClr val="007D61">
                  <a:alpha val="50000"/>
                </a:srgbClr>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69E9629-1294-CF4A-8C3E-3E59125FCFBE}"/>
                </a:ext>
              </a:extLst>
            </p:cNvPr>
            <p:cNvSpPr/>
            <p:nvPr/>
          </p:nvSpPr>
          <p:spPr>
            <a:xfrm>
              <a:off x="7378125" y="4465744"/>
              <a:ext cx="765242" cy="765242"/>
            </a:xfrm>
            <a:custGeom>
              <a:avLst/>
              <a:gdLst>
                <a:gd name="connsiteX0" fmla="*/ 382621 w 765242"/>
                <a:gd name="connsiteY0" fmla="*/ 23531 h 765242"/>
                <a:gd name="connsiteX1" fmla="*/ 741711 w 765242"/>
                <a:gd name="connsiteY1" fmla="*/ 382621 h 765242"/>
                <a:gd name="connsiteX2" fmla="*/ 382621 w 765242"/>
                <a:gd name="connsiteY2" fmla="*/ 741712 h 765242"/>
                <a:gd name="connsiteX3" fmla="*/ 23531 w 765242"/>
                <a:gd name="connsiteY3" fmla="*/ 382621 h 765242"/>
                <a:gd name="connsiteX4" fmla="*/ 382621 w 765242"/>
                <a:gd name="connsiteY4" fmla="*/ 23531 h 765242"/>
                <a:gd name="connsiteX5" fmla="*/ 382621 w 765242"/>
                <a:gd name="connsiteY5" fmla="*/ 0 h 765242"/>
                <a:gd name="connsiteX6" fmla="*/ 0 w 765242"/>
                <a:gd name="connsiteY6" fmla="*/ 382621 h 765242"/>
                <a:gd name="connsiteX7" fmla="*/ 382621 w 765242"/>
                <a:gd name="connsiteY7" fmla="*/ 765243 h 765242"/>
                <a:gd name="connsiteX8" fmla="*/ 765243 w 765242"/>
                <a:gd name="connsiteY8" fmla="*/ 382621 h 765242"/>
                <a:gd name="connsiteX9" fmla="*/ 382621 w 765242"/>
                <a:gd name="connsiteY9" fmla="*/ 0 h 765242"/>
                <a:gd name="connsiteX10" fmla="*/ 382621 w 765242"/>
                <a:gd name="connsiteY10" fmla="*/ 0 h 76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242" h="765242">
                  <a:moveTo>
                    <a:pt x="382621" y="23531"/>
                  </a:moveTo>
                  <a:cubicBezTo>
                    <a:pt x="580599" y="23531"/>
                    <a:pt x="741711" y="184643"/>
                    <a:pt x="741711" y="382621"/>
                  </a:cubicBezTo>
                  <a:cubicBezTo>
                    <a:pt x="741711" y="580599"/>
                    <a:pt x="580599" y="741712"/>
                    <a:pt x="382621" y="741712"/>
                  </a:cubicBezTo>
                  <a:cubicBezTo>
                    <a:pt x="184643" y="741712"/>
                    <a:pt x="23531" y="580599"/>
                    <a:pt x="23531" y="382621"/>
                  </a:cubicBezTo>
                  <a:cubicBezTo>
                    <a:pt x="23531" y="184643"/>
                    <a:pt x="184643" y="23531"/>
                    <a:pt x="382621" y="23531"/>
                  </a:cubicBezTo>
                  <a:moveTo>
                    <a:pt x="382621" y="0"/>
                  </a:moveTo>
                  <a:cubicBezTo>
                    <a:pt x="171309" y="0"/>
                    <a:pt x="0" y="171309"/>
                    <a:pt x="0" y="382621"/>
                  </a:cubicBezTo>
                  <a:cubicBezTo>
                    <a:pt x="0" y="593934"/>
                    <a:pt x="171309" y="765243"/>
                    <a:pt x="382621" y="765243"/>
                  </a:cubicBezTo>
                  <a:cubicBezTo>
                    <a:pt x="593934" y="765243"/>
                    <a:pt x="765243" y="593934"/>
                    <a:pt x="765243" y="382621"/>
                  </a:cubicBezTo>
                  <a:cubicBezTo>
                    <a:pt x="765243" y="171309"/>
                    <a:pt x="593934" y="0"/>
                    <a:pt x="382621" y="0"/>
                  </a:cubicBezTo>
                  <a:lnTo>
                    <a:pt x="382621" y="0"/>
                  </a:lnTo>
                  <a:close/>
                </a:path>
              </a:pathLst>
            </a:custGeom>
            <a:solidFill>
              <a:srgbClr val="007D61">
                <a:alpha val="50000"/>
              </a:srgbClr>
            </a:solidFill>
            <a:ln w="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10A812-2E9C-1FAE-B1CC-F7050538943C}"/>
                </a:ext>
              </a:extLst>
            </p:cNvPr>
            <p:cNvSpPr/>
            <p:nvPr/>
          </p:nvSpPr>
          <p:spPr>
            <a:xfrm>
              <a:off x="8554227" y="4776516"/>
              <a:ext cx="143698" cy="143698"/>
            </a:xfrm>
            <a:custGeom>
              <a:avLst/>
              <a:gdLst>
                <a:gd name="connsiteX0" fmla="*/ 71849 w 143698"/>
                <a:gd name="connsiteY0" fmla="*/ 0 h 143698"/>
                <a:gd name="connsiteX1" fmla="*/ 143699 w 143698"/>
                <a:gd name="connsiteY1" fmla="*/ 71849 h 143698"/>
                <a:gd name="connsiteX2" fmla="*/ 71849 w 143698"/>
                <a:gd name="connsiteY2" fmla="*/ 143699 h 143698"/>
                <a:gd name="connsiteX3" fmla="*/ 0 w 143698"/>
                <a:gd name="connsiteY3" fmla="*/ 71849 h 143698"/>
                <a:gd name="connsiteX4" fmla="*/ 71849 w 143698"/>
                <a:gd name="connsiteY4" fmla="*/ 0 h 143698"/>
                <a:gd name="connsiteX5" fmla="*/ 71849 w 143698"/>
                <a:gd name="connsiteY5" fmla="*/ 0 h 14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698" h="143698">
                  <a:moveTo>
                    <a:pt x="71849" y="0"/>
                  </a:moveTo>
                  <a:cubicBezTo>
                    <a:pt x="111539" y="0"/>
                    <a:pt x="143699" y="32160"/>
                    <a:pt x="143699" y="71849"/>
                  </a:cubicBezTo>
                  <a:cubicBezTo>
                    <a:pt x="143699" y="111539"/>
                    <a:pt x="111539" y="143699"/>
                    <a:pt x="71849" y="143699"/>
                  </a:cubicBezTo>
                  <a:cubicBezTo>
                    <a:pt x="32160" y="143699"/>
                    <a:pt x="0" y="111539"/>
                    <a:pt x="0" y="71849"/>
                  </a:cubicBezTo>
                  <a:cubicBezTo>
                    <a:pt x="0" y="32160"/>
                    <a:pt x="32160" y="0"/>
                    <a:pt x="71849" y="0"/>
                  </a:cubicBezTo>
                  <a:lnTo>
                    <a:pt x="71849" y="0"/>
                  </a:lnTo>
                  <a:close/>
                </a:path>
              </a:pathLst>
            </a:custGeom>
            <a:solidFill>
              <a:srgbClr val="007D61">
                <a:alpha val="50000"/>
              </a:srgbClr>
            </a:solidFill>
            <a:ln w="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77FF592-0402-9A01-D9D3-E037E0EFFAAF}"/>
                </a:ext>
              </a:extLst>
            </p:cNvPr>
            <p:cNvSpPr/>
            <p:nvPr/>
          </p:nvSpPr>
          <p:spPr>
            <a:xfrm>
              <a:off x="6823410" y="4776516"/>
              <a:ext cx="143698" cy="143698"/>
            </a:xfrm>
            <a:custGeom>
              <a:avLst/>
              <a:gdLst>
                <a:gd name="connsiteX0" fmla="*/ 71849 w 143698"/>
                <a:gd name="connsiteY0" fmla="*/ 0 h 143698"/>
                <a:gd name="connsiteX1" fmla="*/ 143699 w 143698"/>
                <a:gd name="connsiteY1" fmla="*/ 71849 h 143698"/>
                <a:gd name="connsiteX2" fmla="*/ 71849 w 143698"/>
                <a:gd name="connsiteY2" fmla="*/ 143699 h 143698"/>
                <a:gd name="connsiteX3" fmla="*/ 0 w 143698"/>
                <a:gd name="connsiteY3" fmla="*/ 71849 h 143698"/>
                <a:gd name="connsiteX4" fmla="*/ 71849 w 143698"/>
                <a:gd name="connsiteY4" fmla="*/ 0 h 143698"/>
                <a:gd name="connsiteX5" fmla="*/ 71849 w 143698"/>
                <a:gd name="connsiteY5" fmla="*/ 0 h 14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698" h="143698">
                  <a:moveTo>
                    <a:pt x="71849" y="0"/>
                  </a:moveTo>
                  <a:cubicBezTo>
                    <a:pt x="111539" y="0"/>
                    <a:pt x="143699" y="32160"/>
                    <a:pt x="143699" y="71849"/>
                  </a:cubicBezTo>
                  <a:cubicBezTo>
                    <a:pt x="143699" y="111539"/>
                    <a:pt x="111539" y="143699"/>
                    <a:pt x="71849" y="143699"/>
                  </a:cubicBezTo>
                  <a:cubicBezTo>
                    <a:pt x="32160" y="143699"/>
                    <a:pt x="0" y="111539"/>
                    <a:pt x="0" y="71849"/>
                  </a:cubicBezTo>
                  <a:cubicBezTo>
                    <a:pt x="0" y="32160"/>
                    <a:pt x="32160" y="0"/>
                    <a:pt x="71849" y="0"/>
                  </a:cubicBezTo>
                  <a:lnTo>
                    <a:pt x="71849" y="0"/>
                  </a:lnTo>
                  <a:close/>
                </a:path>
              </a:pathLst>
            </a:custGeom>
            <a:solidFill>
              <a:srgbClr val="007D61">
                <a:alpha val="50000"/>
              </a:srgbClr>
            </a:solidFill>
            <a:ln w="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1CCFA925-3982-DA1C-ADDC-BCAC0E82D6B6}"/>
                </a:ext>
              </a:extLst>
            </p:cNvPr>
            <p:cNvSpPr/>
            <p:nvPr/>
          </p:nvSpPr>
          <p:spPr>
            <a:xfrm>
              <a:off x="7651403" y="4611168"/>
              <a:ext cx="218999" cy="460275"/>
            </a:xfrm>
            <a:custGeom>
              <a:avLst/>
              <a:gdLst>
                <a:gd name="connsiteX0" fmla="*/ 218842 w 218999"/>
                <a:gd name="connsiteY0" fmla="*/ 306850 h 460275"/>
                <a:gd name="connsiteX1" fmla="*/ 72791 w 218999"/>
                <a:gd name="connsiteY1" fmla="*/ 146209 h 460275"/>
                <a:gd name="connsiteX2" fmla="*/ 119697 w 218999"/>
                <a:gd name="connsiteY2" fmla="*/ 103225 h 460275"/>
                <a:gd name="connsiteX3" fmla="*/ 181663 w 218999"/>
                <a:gd name="connsiteY3" fmla="*/ 132090 h 460275"/>
                <a:gd name="connsiteX4" fmla="*/ 213352 w 218999"/>
                <a:gd name="connsiteY4" fmla="*/ 96165 h 460275"/>
                <a:gd name="connsiteX5" fmla="*/ 135384 w 218999"/>
                <a:gd name="connsiteY5" fmla="*/ 53965 h 460275"/>
                <a:gd name="connsiteX6" fmla="*/ 135384 w 218999"/>
                <a:gd name="connsiteY6" fmla="*/ 0 h 460275"/>
                <a:gd name="connsiteX7" fmla="*/ 92871 w 218999"/>
                <a:gd name="connsiteY7" fmla="*/ 0 h 460275"/>
                <a:gd name="connsiteX8" fmla="*/ 92871 w 218999"/>
                <a:gd name="connsiteY8" fmla="*/ 54750 h 460275"/>
                <a:gd name="connsiteX9" fmla="*/ 13178 w 218999"/>
                <a:gd name="connsiteY9" fmla="*/ 149189 h 460275"/>
                <a:gd name="connsiteX10" fmla="*/ 159230 w 218999"/>
                <a:gd name="connsiteY10" fmla="*/ 311086 h 460275"/>
                <a:gd name="connsiteX11" fmla="*/ 107460 w 218999"/>
                <a:gd name="connsiteY11" fmla="*/ 357051 h 460275"/>
                <a:gd name="connsiteX12" fmla="*/ 27767 w 218999"/>
                <a:gd name="connsiteY12" fmla="*/ 323479 h 460275"/>
                <a:gd name="connsiteX13" fmla="*/ 0 w 218999"/>
                <a:gd name="connsiteY13" fmla="*/ 365679 h 460275"/>
                <a:gd name="connsiteX14" fmla="*/ 93028 w 218999"/>
                <a:gd name="connsiteY14" fmla="*/ 406780 h 460275"/>
                <a:gd name="connsiteX15" fmla="*/ 93028 w 218999"/>
                <a:gd name="connsiteY15" fmla="*/ 460275 h 460275"/>
                <a:gd name="connsiteX16" fmla="*/ 135541 w 218999"/>
                <a:gd name="connsiteY16" fmla="*/ 460275 h 460275"/>
                <a:gd name="connsiteX17" fmla="*/ 135541 w 218999"/>
                <a:gd name="connsiteY17" fmla="*/ 405055 h 460275"/>
                <a:gd name="connsiteX18" fmla="*/ 218999 w 218999"/>
                <a:gd name="connsiteY18" fmla="*/ 306693 h 46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999" h="460275">
                  <a:moveTo>
                    <a:pt x="218842" y="306850"/>
                  </a:moveTo>
                  <a:cubicBezTo>
                    <a:pt x="218842" y="197821"/>
                    <a:pt x="72791" y="210685"/>
                    <a:pt x="72791" y="146209"/>
                  </a:cubicBezTo>
                  <a:cubicBezTo>
                    <a:pt x="72791" y="118755"/>
                    <a:pt x="90361" y="103225"/>
                    <a:pt x="119697" y="103225"/>
                  </a:cubicBezTo>
                  <a:cubicBezTo>
                    <a:pt x="145424" y="103225"/>
                    <a:pt x="161896" y="113579"/>
                    <a:pt x="181663" y="132090"/>
                  </a:cubicBezTo>
                  <a:lnTo>
                    <a:pt x="213352" y="96165"/>
                  </a:lnTo>
                  <a:cubicBezTo>
                    <a:pt x="193272" y="74830"/>
                    <a:pt x="169427" y="58515"/>
                    <a:pt x="135384" y="53965"/>
                  </a:cubicBezTo>
                  <a:lnTo>
                    <a:pt x="135384" y="0"/>
                  </a:lnTo>
                  <a:lnTo>
                    <a:pt x="92871" y="0"/>
                  </a:lnTo>
                  <a:lnTo>
                    <a:pt x="92871" y="54750"/>
                  </a:lnTo>
                  <a:cubicBezTo>
                    <a:pt x="44082" y="63378"/>
                    <a:pt x="13178" y="98832"/>
                    <a:pt x="13178" y="149189"/>
                  </a:cubicBezTo>
                  <a:cubicBezTo>
                    <a:pt x="13178" y="249904"/>
                    <a:pt x="159230" y="240178"/>
                    <a:pt x="159230" y="311086"/>
                  </a:cubicBezTo>
                  <a:cubicBezTo>
                    <a:pt x="159230" y="339951"/>
                    <a:pt x="142444" y="357051"/>
                    <a:pt x="107460" y="357051"/>
                  </a:cubicBezTo>
                  <a:cubicBezTo>
                    <a:pt x="78438" y="357051"/>
                    <a:pt x="52867" y="343716"/>
                    <a:pt x="27767" y="323479"/>
                  </a:cubicBezTo>
                  <a:lnTo>
                    <a:pt x="0" y="365679"/>
                  </a:lnTo>
                  <a:cubicBezTo>
                    <a:pt x="24316" y="387955"/>
                    <a:pt x="60397" y="403172"/>
                    <a:pt x="93028" y="406780"/>
                  </a:cubicBezTo>
                  <a:lnTo>
                    <a:pt x="93028" y="460275"/>
                  </a:lnTo>
                  <a:lnTo>
                    <a:pt x="135541" y="460275"/>
                  </a:lnTo>
                  <a:lnTo>
                    <a:pt x="135541" y="405055"/>
                  </a:lnTo>
                  <a:cubicBezTo>
                    <a:pt x="188722" y="395485"/>
                    <a:pt x="218999" y="357835"/>
                    <a:pt x="218999" y="306693"/>
                  </a:cubicBezTo>
                  <a:close/>
                </a:path>
              </a:pathLst>
            </a:custGeom>
            <a:solidFill>
              <a:srgbClr val="007D61">
                <a:alpha val="50000"/>
              </a:srgbClr>
            </a:solidFill>
            <a:ln w="0" cap="flat">
              <a:noFill/>
              <a:prstDash val="solid"/>
              <a:miter/>
            </a:ln>
          </p:spPr>
          <p:txBody>
            <a:bodyPr rtlCol="0" anchor="ctr"/>
            <a:lstStyle/>
            <a:p>
              <a:endParaRPr lang="en-US"/>
            </a:p>
          </p:txBody>
        </p:sp>
      </p:grpSp>
      <p:grpSp>
        <p:nvGrpSpPr>
          <p:cNvPr id="125" name="Group 124">
            <a:extLst>
              <a:ext uri="{FF2B5EF4-FFF2-40B4-BE49-F238E27FC236}">
                <a16:creationId xmlns:a16="http://schemas.microsoft.com/office/drawing/2014/main" id="{0B3D8A72-1FB6-CA4A-787C-12F788D69CCB}"/>
              </a:ext>
            </a:extLst>
          </p:cNvPr>
          <p:cNvGrpSpPr/>
          <p:nvPr/>
        </p:nvGrpSpPr>
        <p:grpSpPr>
          <a:xfrm>
            <a:off x="6343212" y="4160149"/>
            <a:ext cx="2835069" cy="1376433"/>
            <a:chOff x="6343212" y="4160149"/>
            <a:chExt cx="2835069" cy="1376433"/>
          </a:xfrm>
        </p:grpSpPr>
        <p:sp>
          <p:nvSpPr>
            <p:cNvPr id="91" name="Freeform: Shape 90">
              <a:extLst>
                <a:ext uri="{FF2B5EF4-FFF2-40B4-BE49-F238E27FC236}">
                  <a16:creationId xmlns:a16="http://schemas.microsoft.com/office/drawing/2014/main" id="{609353F5-F990-5B51-D211-4AFD60740AFE}"/>
                </a:ext>
              </a:extLst>
            </p:cNvPr>
            <p:cNvSpPr/>
            <p:nvPr/>
          </p:nvSpPr>
          <p:spPr>
            <a:xfrm>
              <a:off x="6343212" y="4160149"/>
              <a:ext cx="2835069" cy="1376433"/>
            </a:xfrm>
            <a:custGeom>
              <a:avLst/>
              <a:gdLst>
                <a:gd name="connsiteX0" fmla="*/ 0 w 2835069"/>
                <a:gd name="connsiteY0" fmla="*/ 0 h 1376433"/>
                <a:gd name="connsiteX1" fmla="*/ 2835070 w 2835069"/>
                <a:gd name="connsiteY1" fmla="*/ 0 h 1376433"/>
                <a:gd name="connsiteX2" fmla="*/ 2835070 w 2835069"/>
                <a:gd name="connsiteY2" fmla="*/ 1376433 h 1376433"/>
                <a:gd name="connsiteX3" fmla="*/ 0 w 2835069"/>
                <a:gd name="connsiteY3" fmla="*/ 1376433 h 1376433"/>
                <a:gd name="connsiteX4" fmla="*/ 0 w 2835069"/>
                <a:gd name="connsiteY4" fmla="*/ 0 h 1376433"/>
                <a:gd name="connsiteX5" fmla="*/ 0 w 2835069"/>
                <a:gd name="connsiteY5" fmla="*/ 0 h 13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069" h="1376433">
                  <a:moveTo>
                    <a:pt x="0" y="0"/>
                  </a:moveTo>
                  <a:lnTo>
                    <a:pt x="2835070" y="0"/>
                  </a:lnTo>
                  <a:lnTo>
                    <a:pt x="2835070" y="1376433"/>
                  </a:lnTo>
                  <a:lnTo>
                    <a:pt x="0" y="1376433"/>
                  </a:lnTo>
                  <a:lnTo>
                    <a:pt x="0" y="0"/>
                  </a:lnTo>
                  <a:lnTo>
                    <a:pt x="0" y="0"/>
                  </a:lnTo>
                  <a:close/>
                </a:path>
              </a:pathLst>
            </a:custGeom>
            <a:solidFill>
              <a:schemeClr val="accent6"/>
            </a:solidFill>
            <a:ln w="0"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737A36A0-011B-93F7-4F96-F99669AA6155}"/>
                </a:ext>
              </a:extLst>
            </p:cNvPr>
            <p:cNvSpPr/>
            <p:nvPr/>
          </p:nvSpPr>
          <p:spPr>
            <a:xfrm>
              <a:off x="6522992" y="4325026"/>
              <a:ext cx="2475665" cy="1046679"/>
            </a:xfrm>
            <a:custGeom>
              <a:avLst/>
              <a:gdLst>
                <a:gd name="connsiteX0" fmla="*/ 241433 w 2475665"/>
                <a:gd name="connsiteY0" fmla="*/ 0 h 1046679"/>
                <a:gd name="connsiteX1" fmla="*/ 2234233 w 2475665"/>
                <a:gd name="connsiteY1" fmla="*/ 0 h 1046679"/>
                <a:gd name="connsiteX2" fmla="*/ 2475666 w 2475665"/>
                <a:gd name="connsiteY2" fmla="*/ 241433 h 1046679"/>
                <a:gd name="connsiteX3" fmla="*/ 2475666 w 2475665"/>
                <a:gd name="connsiteY3" fmla="*/ 805246 h 1046679"/>
                <a:gd name="connsiteX4" fmla="*/ 2234233 w 2475665"/>
                <a:gd name="connsiteY4" fmla="*/ 1046679 h 1046679"/>
                <a:gd name="connsiteX5" fmla="*/ 241433 w 2475665"/>
                <a:gd name="connsiteY5" fmla="*/ 1046679 h 1046679"/>
                <a:gd name="connsiteX6" fmla="*/ 0 w 2475665"/>
                <a:gd name="connsiteY6" fmla="*/ 805246 h 1046679"/>
                <a:gd name="connsiteX7" fmla="*/ 0 w 2475665"/>
                <a:gd name="connsiteY7" fmla="*/ 241433 h 1046679"/>
                <a:gd name="connsiteX8" fmla="*/ 241433 w 2475665"/>
                <a:gd name="connsiteY8" fmla="*/ 0 h 1046679"/>
                <a:gd name="connsiteX9" fmla="*/ 241433 w 2475665"/>
                <a:gd name="connsiteY9" fmla="*/ 0 h 104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5665" h="1046679">
                  <a:moveTo>
                    <a:pt x="241433" y="0"/>
                  </a:moveTo>
                  <a:lnTo>
                    <a:pt x="2234233" y="0"/>
                  </a:lnTo>
                  <a:cubicBezTo>
                    <a:pt x="2234233" y="133345"/>
                    <a:pt x="2342321" y="241433"/>
                    <a:pt x="2475666" y="241433"/>
                  </a:cubicBezTo>
                  <a:lnTo>
                    <a:pt x="2475666" y="805246"/>
                  </a:lnTo>
                  <a:cubicBezTo>
                    <a:pt x="2342321" y="805246"/>
                    <a:pt x="2234233" y="913334"/>
                    <a:pt x="2234233" y="1046679"/>
                  </a:cubicBezTo>
                  <a:lnTo>
                    <a:pt x="241433" y="1046679"/>
                  </a:lnTo>
                  <a:cubicBezTo>
                    <a:pt x="241433" y="913334"/>
                    <a:pt x="133345" y="805246"/>
                    <a:pt x="0" y="805246"/>
                  </a:cubicBezTo>
                  <a:lnTo>
                    <a:pt x="0" y="241433"/>
                  </a:lnTo>
                  <a:cubicBezTo>
                    <a:pt x="133345" y="241433"/>
                    <a:pt x="241433" y="133345"/>
                    <a:pt x="241433" y="0"/>
                  </a:cubicBezTo>
                  <a:lnTo>
                    <a:pt x="241433" y="0"/>
                  </a:lnTo>
                  <a:close/>
                </a:path>
              </a:pathLst>
            </a:custGeom>
            <a:noFill/>
            <a:ln w="23523" cap="flat">
              <a:solidFill>
                <a:srgbClr val="007D61">
                  <a:alpha val="50000"/>
                </a:srgbClr>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E93F4E8-B48B-3659-6C6F-7516EBA35748}"/>
                </a:ext>
              </a:extLst>
            </p:cNvPr>
            <p:cNvSpPr/>
            <p:nvPr/>
          </p:nvSpPr>
          <p:spPr>
            <a:xfrm>
              <a:off x="7378125" y="4465744"/>
              <a:ext cx="765242" cy="765242"/>
            </a:xfrm>
            <a:custGeom>
              <a:avLst/>
              <a:gdLst>
                <a:gd name="connsiteX0" fmla="*/ 382621 w 765242"/>
                <a:gd name="connsiteY0" fmla="*/ 23531 h 765242"/>
                <a:gd name="connsiteX1" fmla="*/ 741711 w 765242"/>
                <a:gd name="connsiteY1" fmla="*/ 382621 h 765242"/>
                <a:gd name="connsiteX2" fmla="*/ 382621 w 765242"/>
                <a:gd name="connsiteY2" fmla="*/ 741712 h 765242"/>
                <a:gd name="connsiteX3" fmla="*/ 23531 w 765242"/>
                <a:gd name="connsiteY3" fmla="*/ 382621 h 765242"/>
                <a:gd name="connsiteX4" fmla="*/ 382621 w 765242"/>
                <a:gd name="connsiteY4" fmla="*/ 23531 h 765242"/>
                <a:gd name="connsiteX5" fmla="*/ 382621 w 765242"/>
                <a:gd name="connsiteY5" fmla="*/ 0 h 765242"/>
                <a:gd name="connsiteX6" fmla="*/ 0 w 765242"/>
                <a:gd name="connsiteY6" fmla="*/ 382621 h 765242"/>
                <a:gd name="connsiteX7" fmla="*/ 382621 w 765242"/>
                <a:gd name="connsiteY7" fmla="*/ 765243 h 765242"/>
                <a:gd name="connsiteX8" fmla="*/ 765243 w 765242"/>
                <a:gd name="connsiteY8" fmla="*/ 382621 h 765242"/>
                <a:gd name="connsiteX9" fmla="*/ 382621 w 765242"/>
                <a:gd name="connsiteY9" fmla="*/ 0 h 765242"/>
                <a:gd name="connsiteX10" fmla="*/ 382621 w 765242"/>
                <a:gd name="connsiteY10" fmla="*/ 0 h 76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242" h="765242">
                  <a:moveTo>
                    <a:pt x="382621" y="23531"/>
                  </a:moveTo>
                  <a:cubicBezTo>
                    <a:pt x="580599" y="23531"/>
                    <a:pt x="741711" y="184643"/>
                    <a:pt x="741711" y="382621"/>
                  </a:cubicBezTo>
                  <a:cubicBezTo>
                    <a:pt x="741711" y="580599"/>
                    <a:pt x="580599" y="741712"/>
                    <a:pt x="382621" y="741712"/>
                  </a:cubicBezTo>
                  <a:cubicBezTo>
                    <a:pt x="184643" y="741712"/>
                    <a:pt x="23531" y="580599"/>
                    <a:pt x="23531" y="382621"/>
                  </a:cubicBezTo>
                  <a:cubicBezTo>
                    <a:pt x="23531" y="184643"/>
                    <a:pt x="184643" y="23531"/>
                    <a:pt x="382621" y="23531"/>
                  </a:cubicBezTo>
                  <a:moveTo>
                    <a:pt x="382621" y="0"/>
                  </a:moveTo>
                  <a:cubicBezTo>
                    <a:pt x="171309" y="0"/>
                    <a:pt x="0" y="171309"/>
                    <a:pt x="0" y="382621"/>
                  </a:cubicBezTo>
                  <a:cubicBezTo>
                    <a:pt x="0" y="593934"/>
                    <a:pt x="171309" y="765243"/>
                    <a:pt x="382621" y="765243"/>
                  </a:cubicBezTo>
                  <a:cubicBezTo>
                    <a:pt x="593934" y="765243"/>
                    <a:pt x="765243" y="593934"/>
                    <a:pt x="765243" y="382621"/>
                  </a:cubicBezTo>
                  <a:cubicBezTo>
                    <a:pt x="765243" y="171309"/>
                    <a:pt x="593934" y="0"/>
                    <a:pt x="382621" y="0"/>
                  </a:cubicBezTo>
                  <a:lnTo>
                    <a:pt x="382621" y="0"/>
                  </a:lnTo>
                  <a:close/>
                </a:path>
              </a:pathLst>
            </a:custGeom>
            <a:solidFill>
              <a:srgbClr val="007D61">
                <a:alpha val="50000"/>
              </a:srgbClr>
            </a:solidFill>
            <a:ln w="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B81EB27-9EED-3CD5-84F4-171A767C6267}"/>
                </a:ext>
              </a:extLst>
            </p:cNvPr>
            <p:cNvSpPr/>
            <p:nvPr/>
          </p:nvSpPr>
          <p:spPr>
            <a:xfrm>
              <a:off x="8554227" y="4776516"/>
              <a:ext cx="143698" cy="143698"/>
            </a:xfrm>
            <a:custGeom>
              <a:avLst/>
              <a:gdLst>
                <a:gd name="connsiteX0" fmla="*/ 71849 w 143698"/>
                <a:gd name="connsiteY0" fmla="*/ 0 h 143698"/>
                <a:gd name="connsiteX1" fmla="*/ 143699 w 143698"/>
                <a:gd name="connsiteY1" fmla="*/ 71849 h 143698"/>
                <a:gd name="connsiteX2" fmla="*/ 71849 w 143698"/>
                <a:gd name="connsiteY2" fmla="*/ 143699 h 143698"/>
                <a:gd name="connsiteX3" fmla="*/ 0 w 143698"/>
                <a:gd name="connsiteY3" fmla="*/ 71849 h 143698"/>
                <a:gd name="connsiteX4" fmla="*/ 71849 w 143698"/>
                <a:gd name="connsiteY4" fmla="*/ 0 h 143698"/>
                <a:gd name="connsiteX5" fmla="*/ 71849 w 143698"/>
                <a:gd name="connsiteY5" fmla="*/ 0 h 14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698" h="143698">
                  <a:moveTo>
                    <a:pt x="71849" y="0"/>
                  </a:moveTo>
                  <a:cubicBezTo>
                    <a:pt x="111539" y="0"/>
                    <a:pt x="143699" y="32160"/>
                    <a:pt x="143699" y="71849"/>
                  </a:cubicBezTo>
                  <a:cubicBezTo>
                    <a:pt x="143699" y="111539"/>
                    <a:pt x="111539" y="143699"/>
                    <a:pt x="71849" y="143699"/>
                  </a:cubicBezTo>
                  <a:cubicBezTo>
                    <a:pt x="32160" y="143699"/>
                    <a:pt x="0" y="111539"/>
                    <a:pt x="0" y="71849"/>
                  </a:cubicBezTo>
                  <a:cubicBezTo>
                    <a:pt x="0" y="32160"/>
                    <a:pt x="32160" y="0"/>
                    <a:pt x="71849" y="0"/>
                  </a:cubicBezTo>
                  <a:lnTo>
                    <a:pt x="71849" y="0"/>
                  </a:lnTo>
                  <a:close/>
                </a:path>
              </a:pathLst>
            </a:custGeom>
            <a:solidFill>
              <a:srgbClr val="007D61">
                <a:alpha val="50000"/>
              </a:srgbClr>
            </a:solidFill>
            <a:ln w="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4E91FB0-4667-997E-6CB7-841992D580DC}"/>
                </a:ext>
              </a:extLst>
            </p:cNvPr>
            <p:cNvSpPr/>
            <p:nvPr/>
          </p:nvSpPr>
          <p:spPr>
            <a:xfrm>
              <a:off x="6823410" y="4776516"/>
              <a:ext cx="143698" cy="143698"/>
            </a:xfrm>
            <a:custGeom>
              <a:avLst/>
              <a:gdLst>
                <a:gd name="connsiteX0" fmla="*/ 71849 w 143698"/>
                <a:gd name="connsiteY0" fmla="*/ 0 h 143698"/>
                <a:gd name="connsiteX1" fmla="*/ 143699 w 143698"/>
                <a:gd name="connsiteY1" fmla="*/ 71849 h 143698"/>
                <a:gd name="connsiteX2" fmla="*/ 71849 w 143698"/>
                <a:gd name="connsiteY2" fmla="*/ 143699 h 143698"/>
                <a:gd name="connsiteX3" fmla="*/ 0 w 143698"/>
                <a:gd name="connsiteY3" fmla="*/ 71849 h 143698"/>
                <a:gd name="connsiteX4" fmla="*/ 71849 w 143698"/>
                <a:gd name="connsiteY4" fmla="*/ 0 h 143698"/>
                <a:gd name="connsiteX5" fmla="*/ 71849 w 143698"/>
                <a:gd name="connsiteY5" fmla="*/ 0 h 14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698" h="143698">
                  <a:moveTo>
                    <a:pt x="71849" y="0"/>
                  </a:moveTo>
                  <a:cubicBezTo>
                    <a:pt x="111539" y="0"/>
                    <a:pt x="143699" y="32160"/>
                    <a:pt x="143699" y="71849"/>
                  </a:cubicBezTo>
                  <a:cubicBezTo>
                    <a:pt x="143699" y="111539"/>
                    <a:pt x="111539" y="143699"/>
                    <a:pt x="71849" y="143699"/>
                  </a:cubicBezTo>
                  <a:cubicBezTo>
                    <a:pt x="32160" y="143699"/>
                    <a:pt x="0" y="111539"/>
                    <a:pt x="0" y="71849"/>
                  </a:cubicBezTo>
                  <a:cubicBezTo>
                    <a:pt x="0" y="32160"/>
                    <a:pt x="32160" y="0"/>
                    <a:pt x="71849" y="0"/>
                  </a:cubicBezTo>
                  <a:lnTo>
                    <a:pt x="71849" y="0"/>
                  </a:lnTo>
                  <a:close/>
                </a:path>
              </a:pathLst>
            </a:custGeom>
            <a:solidFill>
              <a:srgbClr val="007D61">
                <a:alpha val="50000"/>
              </a:srgbClr>
            </a:solidFill>
            <a:ln w="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A9E96AA-6E89-2BDD-2F70-D3E0195F409A}"/>
                </a:ext>
              </a:extLst>
            </p:cNvPr>
            <p:cNvSpPr/>
            <p:nvPr/>
          </p:nvSpPr>
          <p:spPr>
            <a:xfrm>
              <a:off x="7651403" y="4611168"/>
              <a:ext cx="218999" cy="460275"/>
            </a:xfrm>
            <a:custGeom>
              <a:avLst/>
              <a:gdLst>
                <a:gd name="connsiteX0" fmla="*/ 218842 w 218999"/>
                <a:gd name="connsiteY0" fmla="*/ 306850 h 460275"/>
                <a:gd name="connsiteX1" fmla="*/ 72791 w 218999"/>
                <a:gd name="connsiteY1" fmla="*/ 146209 h 460275"/>
                <a:gd name="connsiteX2" fmla="*/ 119697 w 218999"/>
                <a:gd name="connsiteY2" fmla="*/ 103225 h 460275"/>
                <a:gd name="connsiteX3" fmla="*/ 181663 w 218999"/>
                <a:gd name="connsiteY3" fmla="*/ 132090 h 460275"/>
                <a:gd name="connsiteX4" fmla="*/ 213352 w 218999"/>
                <a:gd name="connsiteY4" fmla="*/ 96165 h 460275"/>
                <a:gd name="connsiteX5" fmla="*/ 135384 w 218999"/>
                <a:gd name="connsiteY5" fmla="*/ 53965 h 460275"/>
                <a:gd name="connsiteX6" fmla="*/ 135384 w 218999"/>
                <a:gd name="connsiteY6" fmla="*/ 0 h 460275"/>
                <a:gd name="connsiteX7" fmla="*/ 92871 w 218999"/>
                <a:gd name="connsiteY7" fmla="*/ 0 h 460275"/>
                <a:gd name="connsiteX8" fmla="*/ 92871 w 218999"/>
                <a:gd name="connsiteY8" fmla="*/ 54750 h 460275"/>
                <a:gd name="connsiteX9" fmla="*/ 13178 w 218999"/>
                <a:gd name="connsiteY9" fmla="*/ 149189 h 460275"/>
                <a:gd name="connsiteX10" fmla="*/ 159230 w 218999"/>
                <a:gd name="connsiteY10" fmla="*/ 311086 h 460275"/>
                <a:gd name="connsiteX11" fmla="*/ 107460 w 218999"/>
                <a:gd name="connsiteY11" fmla="*/ 357051 h 460275"/>
                <a:gd name="connsiteX12" fmla="*/ 27767 w 218999"/>
                <a:gd name="connsiteY12" fmla="*/ 323479 h 460275"/>
                <a:gd name="connsiteX13" fmla="*/ 0 w 218999"/>
                <a:gd name="connsiteY13" fmla="*/ 365679 h 460275"/>
                <a:gd name="connsiteX14" fmla="*/ 93028 w 218999"/>
                <a:gd name="connsiteY14" fmla="*/ 406780 h 460275"/>
                <a:gd name="connsiteX15" fmla="*/ 93028 w 218999"/>
                <a:gd name="connsiteY15" fmla="*/ 460275 h 460275"/>
                <a:gd name="connsiteX16" fmla="*/ 135541 w 218999"/>
                <a:gd name="connsiteY16" fmla="*/ 460275 h 460275"/>
                <a:gd name="connsiteX17" fmla="*/ 135541 w 218999"/>
                <a:gd name="connsiteY17" fmla="*/ 405055 h 460275"/>
                <a:gd name="connsiteX18" fmla="*/ 218999 w 218999"/>
                <a:gd name="connsiteY18" fmla="*/ 306693 h 46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999" h="460275">
                  <a:moveTo>
                    <a:pt x="218842" y="306850"/>
                  </a:moveTo>
                  <a:cubicBezTo>
                    <a:pt x="218842" y="197821"/>
                    <a:pt x="72791" y="210685"/>
                    <a:pt x="72791" y="146209"/>
                  </a:cubicBezTo>
                  <a:cubicBezTo>
                    <a:pt x="72791" y="118755"/>
                    <a:pt x="90361" y="103225"/>
                    <a:pt x="119697" y="103225"/>
                  </a:cubicBezTo>
                  <a:cubicBezTo>
                    <a:pt x="145424" y="103225"/>
                    <a:pt x="161896" y="113579"/>
                    <a:pt x="181663" y="132090"/>
                  </a:cubicBezTo>
                  <a:lnTo>
                    <a:pt x="213352" y="96165"/>
                  </a:lnTo>
                  <a:cubicBezTo>
                    <a:pt x="193272" y="74830"/>
                    <a:pt x="169427" y="58515"/>
                    <a:pt x="135384" y="53965"/>
                  </a:cubicBezTo>
                  <a:lnTo>
                    <a:pt x="135384" y="0"/>
                  </a:lnTo>
                  <a:lnTo>
                    <a:pt x="92871" y="0"/>
                  </a:lnTo>
                  <a:lnTo>
                    <a:pt x="92871" y="54750"/>
                  </a:lnTo>
                  <a:cubicBezTo>
                    <a:pt x="44082" y="63378"/>
                    <a:pt x="13178" y="98832"/>
                    <a:pt x="13178" y="149189"/>
                  </a:cubicBezTo>
                  <a:cubicBezTo>
                    <a:pt x="13178" y="249904"/>
                    <a:pt x="159230" y="240178"/>
                    <a:pt x="159230" y="311086"/>
                  </a:cubicBezTo>
                  <a:cubicBezTo>
                    <a:pt x="159230" y="339951"/>
                    <a:pt x="142444" y="357051"/>
                    <a:pt x="107460" y="357051"/>
                  </a:cubicBezTo>
                  <a:cubicBezTo>
                    <a:pt x="78438" y="357051"/>
                    <a:pt x="52867" y="343716"/>
                    <a:pt x="27767" y="323479"/>
                  </a:cubicBezTo>
                  <a:lnTo>
                    <a:pt x="0" y="365679"/>
                  </a:lnTo>
                  <a:cubicBezTo>
                    <a:pt x="24316" y="387955"/>
                    <a:pt x="60397" y="403172"/>
                    <a:pt x="93028" y="406780"/>
                  </a:cubicBezTo>
                  <a:lnTo>
                    <a:pt x="93028" y="460275"/>
                  </a:lnTo>
                  <a:lnTo>
                    <a:pt x="135541" y="460275"/>
                  </a:lnTo>
                  <a:lnTo>
                    <a:pt x="135541" y="405055"/>
                  </a:lnTo>
                  <a:cubicBezTo>
                    <a:pt x="188722" y="395485"/>
                    <a:pt x="218999" y="357835"/>
                    <a:pt x="218999" y="306693"/>
                  </a:cubicBezTo>
                  <a:close/>
                </a:path>
              </a:pathLst>
            </a:custGeom>
            <a:solidFill>
              <a:srgbClr val="007D61">
                <a:alpha val="50000"/>
              </a:srgbClr>
            </a:solidFill>
            <a:ln w="0" cap="flat">
              <a:noFill/>
              <a:prstDash val="solid"/>
              <a:miter/>
            </a:ln>
          </p:spPr>
          <p:txBody>
            <a:bodyPr rtlCol="0" anchor="ctr"/>
            <a:lstStyle/>
            <a:p>
              <a:endParaRPr lang="en-US"/>
            </a:p>
          </p:txBody>
        </p:sp>
      </p:grpSp>
      <p:grpSp>
        <p:nvGrpSpPr>
          <p:cNvPr id="126" name="Group 125">
            <a:extLst>
              <a:ext uri="{FF2B5EF4-FFF2-40B4-BE49-F238E27FC236}">
                <a16:creationId xmlns:a16="http://schemas.microsoft.com/office/drawing/2014/main" id="{4980E273-F2B3-0AE7-1097-EA76443D9AD1}"/>
              </a:ext>
            </a:extLst>
          </p:cNvPr>
          <p:cNvGrpSpPr/>
          <p:nvPr/>
        </p:nvGrpSpPr>
        <p:grpSpPr>
          <a:xfrm>
            <a:off x="6343212" y="1691723"/>
            <a:ext cx="2835069" cy="1376433"/>
            <a:chOff x="6343212" y="4160149"/>
            <a:chExt cx="2835069" cy="1376433"/>
          </a:xfrm>
        </p:grpSpPr>
        <p:sp>
          <p:nvSpPr>
            <p:cNvPr id="127" name="Freeform: Shape 126">
              <a:extLst>
                <a:ext uri="{FF2B5EF4-FFF2-40B4-BE49-F238E27FC236}">
                  <a16:creationId xmlns:a16="http://schemas.microsoft.com/office/drawing/2014/main" id="{DFC4C4DF-5C90-75A5-1FF5-EC17DCCFB9FC}"/>
                </a:ext>
              </a:extLst>
            </p:cNvPr>
            <p:cNvSpPr/>
            <p:nvPr/>
          </p:nvSpPr>
          <p:spPr>
            <a:xfrm>
              <a:off x="6343212" y="4160149"/>
              <a:ext cx="2835069" cy="1376433"/>
            </a:xfrm>
            <a:custGeom>
              <a:avLst/>
              <a:gdLst>
                <a:gd name="connsiteX0" fmla="*/ 0 w 2835069"/>
                <a:gd name="connsiteY0" fmla="*/ 0 h 1376433"/>
                <a:gd name="connsiteX1" fmla="*/ 2835070 w 2835069"/>
                <a:gd name="connsiteY1" fmla="*/ 0 h 1376433"/>
                <a:gd name="connsiteX2" fmla="*/ 2835070 w 2835069"/>
                <a:gd name="connsiteY2" fmla="*/ 1376433 h 1376433"/>
                <a:gd name="connsiteX3" fmla="*/ 0 w 2835069"/>
                <a:gd name="connsiteY3" fmla="*/ 1376433 h 1376433"/>
                <a:gd name="connsiteX4" fmla="*/ 0 w 2835069"/>
                <a:gd name="connsiteY4" fmla="*/ 0 h 1376433"/>
                <a:gd name="connsiteX5" fmla="*/ 0 w 2835069"/>
                <a:gd name="connsiteY5" fmla="*/ 0 h 13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069" h="1376433">
                  <a:moveTo>
                    <a:pt x="0" y="0"/>
                  </a:moveTo>
                  <a:lnTo>
                    <a:pt x="2835070" y="0"/>
                  </a:lnTo>
                  <a:lnTo>
                    <a:pt x="2835070" y="1376433"/>
                  </a:lnTo>
                  <a:lnTo>
                    <a:pt x="0" y="1376433"/>
                  </a:lnTo>
                  <a:lnTo>
                    <a:pt x="0" y="0"/>
                  </a:lnTo>
                  <a:lnTo>
                    <a:pt x="0" y="0"/>
                  </a:lnTo>
                  <a:close/>
                </a:path>
              </a:pathLst>
            </a:custGeom>
            <a:solidFill>
              <a:schemeClr val="accent6"/>
            </a:solidFill>
            <a:ln w="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E1368A0E-3E24-C7CE-5F6D-3DC1F29D2C14}"/>
                </a:ext>
              </a:extLst>
            </p:cNvPr>
            <p:cNvSpPr/>
            <p:nvPr/>
          </p:nvSpPr>
          <p:spPr>
            <a:xfrm>
              <a:off x="6522992" y="4325026"/>
              <a:ext cx="2475665" cy="1046679"/>
            </a:xfrm>
            <a:custGeom>
              <a:avLst/>
              <a:gdLst>
                <a:gd name="connsiteX0" fmla="*/ 241433 w 2475665"/>
                <a:gd name="connsiteY0" fmla="*/ 0 h 1046679"/>
                <a:gd name="connsiteX1" fmla="*/ 2234233 w 2475665"/>
                <a:gd name="connsiteY1" fmla="*/ 0 h 1046679"/>
                <a:gd name="connsiteX2" fmla="*/ 2475666 w 2475665"/>
                <a:gd name="connsiteY2" fmla="*/ 241433 h 1046679"/>
                <a:gd name="connsiteX3" fmla="*/ 2475666 w 2475665"/>
                <a:gd name="connsiteY3" fmla="*/ 805246 h 1046679"/>
                <a:gd name="connsiteX4" fmla="*/ 2234233 w 2475665"/>
                <a:gd name="connsiteY4" fmla="*/ 1046679 h 1046679"/>
                <a:gd name="connsiteX5" fmla="*/ 241433 w 2475665"/>
                <a:gd name="connsiteY5" fmla="*/ 1046679 h 1046679"/>
                <a:gd name="connsiteX6" fmla="*/ 0 w 2475665"/>
                <a:gd name="connsiteY6" fmla="*/ 805246 h 1046679"/>
                <a:gd name="connsiteX7" fmla="*/ 0 w 2475665"/>
                <a:gd name="connsiteY7" fmla="*/ 241433 h 1046679"/>
                <a:gd name="connsiteX8" fmla="*/ 241433 w 2475665"/>
                <a:gd name="connsiteY8" fmla="*/ 0 h 1046679"/>
                <a:gd name="connsiteX9" fmla="*/ 241433 w 2475665"/>
                <a:gd name="connsiteY9" fmla="*/ 0 h 104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5665" h="1046679">
                  <a:moveTo>
                    <a:pt x="241433" y="0"/>
                  </a:moveTo>
                  <a:lnTo>
                    <a:pt x="2234233" y="0"/>
                  </a:lnTo>
                  <a:cubicBezTo>
                    <a:pt x="2234233" y="133345"/>
                    <a:pt x="2342321" y="241433"/>
                    <a:pt x="2475666" y="241433"/>
                  </a:cubicBezTo>
                  <a:lnTo>
                    <a:pt x="2475666" y="805246"/>
                  </a:lnTo>
                  <a:cubicBezTo>
                    <a:pt x="2342321" y="805246"/>
                    <a:pt x="2234233" y="913334"/>
                    <a:pt x="2234233" y="1046679"/>
                  </a:cubicBezTo>
                  <a:lnTo>
                    <a:pt x="241433" y="1046679"/>
                  </a:lnTo>
                  <a:cubicBezTo>
                    <a:pt x="241433" y="913334"/>
                    <a:pt x="133345" y="805246"/>
                    <a:pt x="0" y="805246"/>
                  </a:cubicBezTo>
                  <a:lnTo>
                    <a:pt x="0" y="241433"/>
                  </a:lnTo>
                  <a:cubicBezTo>
                    <a:pt x="133345" y="241433"/>
                    <a:pt x="241433" y="133345"/>
                    <a:pt x="241433" y="0"/>
                  </a:cubicBezTo>
                  <a:lnTo>
                    <a:pt x="241433" y="0"/>
                  </a:lnTo>
                  <a:close/>
                </a:path>
              </a:pathLst>
            </a:custGeom>
            <a:noFill/>
            <a:ln w="23523" cap="flat">
              <a:solidFill>
                <a:srgbClr val="007D61">
                  <a:alpha val="50000"/>
                </a:srgbClr>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6987D240-6AD3-10ED-73AE-51C576077E55}"/>
                </a:ext>
              </a:extLst>
            </p:cNvPr>
            <p:cNvSpPr/>
            <p:nvPr/>
          </p:nvSpPr>
          <p:spPr>
            <a:xfrm>
              <a:off x="7378125" y="4465744"/>
              <a:ext cx="765242" cy="765242"/>
            </a:xfrm>
            <a:custGeom>
              <a:avLst/>
              <a:gdLst>
                <a:gd name="connsiteX0" fmla="*/ 382621 w 765242"/>
                <a:gd name="connsiteY0" fmla="*/ 23531 h 765242"/>
                <a:gd name="connsiteX1" fmla="*/ 741711 w 765242"/>
                <a:gd name="connsiteY1" fmla="*/ 382621 h 765242"/>
                <a:gd name="connsiteX2" fmla="*/ 382621 w 765242"/>
                <a:gd name="connsiteY2" fmla="*/ 741712 h 765242"/>
                <a:gd name="connsiteX3" fmla="*/ 23531 w 765242"/>
                <a:gd name="connsiteY3" fmla="*/ 382621 h 765242"/>
                <a:gd name="connsiteX4" fmla="*/ 382621 w 765242"/>
                <a:gd name="connsiteY4" fmla="*/ 23531 h 765242"/>
                <a:gd name="connsiteX5" fmla="*/ 382621 w 765242"/>
                <a:gd name="connsiteY5" fmla="*/ 0 h 765242"/>
                <a:gd name="connsiteX6" fmla="*/ 0 w 765242"/>
                <a:gd name="connsiteY6" fmla="*/ 382621 h 765242"/>
                <a:gd name="connsiteX7" fmla="*/ 382621 w 765242"/>
                <a:gd name="connsiteY7" fmla="*/ 765243 h 765242"/>
                <a:gd name="connsiteX8" fmla="*/ 765243 w 765242"/>
                <a:gd name="connsiteY8" fmla="*/ 382621 h 765242"/>
                <a:gd name="connsiteX9" fmla="*/ 382621 w 765242"/>
                <a:gd name="connsiteY9" fmla="*/ 0 h 765242"/>
                <a:gd name="connsiteX10" fmla="*/ 382621 w 765242"/>
                <a:gd name="connsiteY10" fmla="*/ 0 h 76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242" h="765242">
                  <a:moveTo>
                    <a:pt x="382621" y="23531"/>
                  </a:moveTo>
                  <a:cubicBezTo>
                    <a:pt x="580599" y="23531"/>
                    <a:pt x="741711" y="184643"/>
                    <a:pt x="741711" y="382621"/>
                  </a:cubicBezTo>
                  <a:cubicBezTo>
                    <a:pt x="741711" y="580599"/>
                    <a:pt x="580599" y="741712"/>
                    <a:pt x="382621" y="741712"/>
                  </a:cubicBezTo>
                  <a:cubicBezTo>
                    <a:pt x="184643" y="741712"/>
                    <a:pt x="23531" y="580599"/>
                    <a:pt x="23531" y="382621"/>
                  </a:cubicBezTo>
                  <a:cubicBezTo>
                    <a:pt x="23531" y="184643"/>
                    <a:pt x="184643" y="23531"/>
                    <a:pt x="382621" y="23531"/>
                  </a:cubicBezTo>
                  <a:moveTo>
                    <a:pt x="382621" y="0"/>
                  </a:moveTo>
                  <a:cubicBezTo>
                    <a:pt x="171309" y="0"/>
                    <a:pt x="0" y="171309"/>
                    <a:pt x="0" y="382621"/>
                  </a:cubicBezTo>
                  <a:cubicBezTo>
                    <a:pt x="0" y="593934"/>
                    <a:pt x="171309" y="765243"/>
                    <a:pt x="382621" y="765243"/>
                  </a:cubicBezTo>
                  <a:cubicBezTo>
                    <a:pt x="593934" y="765243"/>
                    <a:pt x="765243" y="593934"/>
                    <a:pt x="765243" y="382621"/>
                  </a:cubicBezTo>
                  <a:cubicBezTo>
                    <a:pt x="765243" y="171309"/>
                    <a:pt x="593934" y="0"/>
                    <a:pt x="382621" y="0"/>
                  </a:cubicBezTo>
                  <a:lnTo>
                    <a:pt x="382621" y="0"/>
                  </a:lnTo>
                  <a:close/>
                </a:path>
              </a:pathLst>
            </a:custGeom>
            <a:solidFill>
              <a:srgbClr val="007D61">
                <a:alpha val="50000"/>
              </a:srgbClr>
            </a:solidFill>
            <a:ln w="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5BD9B27-1BC4-761E-0BA9-773AA5826B30}"/>
                </a:ext>
              </a:extLst>
            </p:cNvPr>
            <p:cNvSpPr/>
            <p:nvPr/>
          </p:nvSpPr>
          <p:spPr>
            <a:xfrm>
              <a:off x="8554227" y="4776516"/>
              <a:ext cx="143698" cy="143698"/>
            </a:xfrm>
            <a:custGeom>
              <a:avLst/>
              <a:gdLst>
                <a:gd name="connsiteX0" fmla="*/ 71849 w 143698"/>
                <a:gd name="connsiteY0" fmla="*/ 0 h 143698"/>
                <a:gd name="connsiteX1" fmla="*/ 143699 w 143698"/>
                <a:gd name="connsiteY1" fmla="*/ 71849 h 143698"/>
                <a:gd name="connsiteX2" fmla="*/ 71849 w 143698"/>
                <a:gd name="connsiteY2" fmla="*/ 143699 h 143698"/>
                <a:gd name="connsiteX3" fmla="*/ 0 w 143698"/>
                <a:gd name="connsiteY3" fmla="*/ 71849 h 143698"/>
                <a:gd name="connsiteX4" fmla="*/ 71849 w 143698"/>
                <a:gd name="connsiteY4" fmla="*/ 0 h 143698"/>
                <a:gd name="connsiteX5" fmla="*/ 71849 w 143698"/>
                <a:gd name="connsiteY5" fmla="*/ 0 h 14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698" h="143698">
                  <a:moveTo>
                    <a:pt x="71849" y="0"/>
                  </a:moveTo>
                  <a:cubicBezTo>
                    <a:pt x="111539" y="0"/>
                    <a:pt x="143699" y="32160"/>
                    <a:pt x="143699" y="71849"/>
                  </a:cubicBezTo>
                  <a:cubicBezTo>
                    <a:pt x="143699" y="111539"/>
                    <a:pt x="111539" y="143699"/>
                    <a:pt x="71849" y="143699"/>
                  </a:cubicBezTo>
                  <a:cubicBezTo>
                    <a:pt x="32160" y="143699"/>
                    <a:pt x="0" y="111539"/>
                    <a:pt x="0" y="71849"/>
                  </a:cubicBezTo>
                  <a:cubicBezTo>
                    <a:pt x="0" y="32160"/>
                    <a:pt x="32160" y="0"/>
                    <a:pt x="71849" y="0"/>
                  </a:cubicBezTo>
                  <a:lnTo>
                    <a:pt x="71849" y="0"/>
                  </a:lnTo>
                  <a:close/>
                </a:path>
              </a:pathLst>
            </a:custGeom>
            <a:solidFill>
              <a:srgbClr val="007D61">
                <a:alpha val="50000"/>
              </a:srgbClr>
            </a:solidFill>
            <a:ln w="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D175761-1082-1D69-AF35-FD4C26D6BE62}"/>
                </a:ext>
              </a:extLst>
            </p:cNvPr>
            <p:cNvSpPr/>
            <p:nvPr/>
          </p:nvSpPr>
          <p:spPr>
            <a:xfrm>
              <a:off x="6823410" y="4776516"/>
              <a:ext cx="143698" cy="143698"/>
            </a:xfrm>
            <a:custGeom>
              <a:avLst/>
              <a:gdLst>
                <a:gd name="connsiteX0" fmla="*/ 71849 w 143698"/>
                <a:gd name="connsiteY0" fmla="*/ 0 h 143698"/>
                <a:gd name="connsiteX1" fmla="*/ 143699 w 143698"/>
                <a:gd name="connsiteY1" fmla="*/ 71849 h 143698"/>
                <a:gd name="connsiteX2" fmla="*/ 71849 w 143698"/>
                <a:gd name="connsiteY2" fmla="*/ 143699 h 143698"/>
                <a:gd name="connsiteX3" fmla="*/ 0 w 143698"/>
                <a:gd name="connsiteY3" fmla="*/ 71849 h 143698"/>
                <a:gd name="connsiteX4" fmla="*/ 71849 w 143698"/>
                <a:gd name="connsiteY4" fmla="*/ 0 h 143698"/>
                <a:gd name="connsiteX5" fmla="*/ 71849 w 143698"/>
                <a:gd name="connsiteY5" fmla="*/ 0 h 14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698" h="143698">
                  <a:moveTo>
                    <a:pt x="71849" y="0"/>
                  </a:moveTo>
                  <a:cubicBezTo>
                    <a:pt x="111539" y="0"/>
                    <a:pt x="143699" y="32160"/>
                    <a:pt x="143699" y="71849"/>
                  </a:cubicBezTo>
                  <a:cubicBezTo>
                    <a:pt x="143699" y="111539"/>
                    <a:pt x="111539" y="143699"/>
                    <a:pt x="71849" y="143699"/>
                  </a:cubicBezTo>
                  <a:cubicBezTo>
                    <a:pt x="32160" y="143699"/>
                    <a:pt x="0" y="111539"/>
                    <a:pt x="0" y="71849"/>
                  </a:cubicBezTo>
                  <a:cubicBezTo>
                    <a:pt x="0" y="32160"/>
                    <a:pt x="32160" y="0"/>
                    <a:pt x="71849" y="0"/>
                  </a:cubicBezTo>
                  <a:lnTo>
                    <a:pt x="71849" y="0"/>
                  </a:lnTo>
                  <a:close/>
                </a:path>
              </a:pathLst>
            </a:custGeom>
            <a:solidFill>
              <a:srgbClr val="007D61">
                <a:alpha val="50000"/>
              </a:srgbClr>
            </a:solidFill>
            <a:ln w="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46CA433-7237-F88C-F868-C3F63513E1EA}"/>
                </a:ext>
              </a:extLst>
            </p:cNvPr>
            <p:cNvSpPr/>
            <p:nvPr/>
          </p:nvSpPr>
          <p:spPr>
            <a:xfrm>
              <a:off x="7651403" y="4611168"/>
              <a:ext cx="218999" cy="460275"/>
            </a:xfrm>
            <a:custGeom>
              <a:avLst/>
              <a:gdLst>
                <a:gd name="connsiteX0" fmla="*/ 218842 w 218999"/>
                <a:gd name="connsiteY0" fmla="*/ 306850 h 460275"/>
                <a:gd name="connsiteX1" fmla="*/ 72791 w 218999"/>
                <a:gd name="connsiteY1" fmla="*/ 146209 h 460275"/>
                <a:gd name="connsiteX2" fmla="*/ 119697 w 218999"/>
                <a:gd name="connsiteY2" fmla="*/ 103225 h 460275"/>
                <a:gd name="connsiteX3" fmla="*/ 181663 w 218999"/>
                <a:gd name="connsiteY3" fmla="*/ 132090 h 460275"/>
                <a:gd name="connsiteX4" fmla="*/ 213352 w 218999"/>
                <a:gd name="connsiteY4" fmla="*/ 96165 h 460275"/>
                <a:gd name="connsiteX5" fmla="*/ 135384 w 218999"/>
                <a:gd name="connsiteY5" fmla="*/ 53965 h 460275"/>
                <a:gd name="connsiteX6" fmla="*/ 135384 w 218999"/>
                <a:gd name="connsiteY6" fmla="*/ 0 h 460275"/>
                <a:gd name="connsiteX7" fmla="*/ 92871 w 218999"/>
                <a:gd name="connsiteY7" fmla="*/ 0 h 460275"/>
                <a:gd name="connsiteX8" fmla="*/ 92871 w 218999"/>
                <a:gd name="connsiteY8" fmla="*/ 54750 h 460275"/>
                <a:gd name="connsiteX9" fmla="*/ 13178 w 218999"/>
                <a:gd name="connsiteY9" fmla="*/ 149189 h 460275"/>
                <a:gd name="connsiteX10" fmla="*/ 159230 w 218999"/>
                <a:gd name="connsiteY10" fmla="*/ 311086 h 460275"/>
                <a:gd name="connsiteX11" fmla="*/ 107460 w 218999"/>
                <a:gd name="connsiteY11" fmla="*/ 357051 h 460275"/>
                <a:gd name="connsiteX12" fmla="*/ 27767 w 218999"/>
                <a:gd name="connsiteY12" fmla="*/ 323479 h 460275"/>
                <a:gd name="connsiteX13" fmla="*/ 0 w 218999"/>
                <a:gd name="connsiteY13" fmla="*/ 365679 h 460275"/>
                <a:gd name="connsiteX14" fmla="*/ 93028 w 218999"/>
                <a:gd name="connsiteY14" fmla="*/ 406780 h 460275"/>
                <a:gd name="connsiteX15" fmla="*/ 93028 w 218999"/>
                <a:gd name="connsiteY15" fmla="*/ 460275 h 460275"/>
                <a:gd name="connsiteX16" fmla="*/ 135541 w 218999"/>
                <a:gd name="connsiteY16" fmla="*/ 460275 h 460275"/>
                <a:gd name="connsiteX17" fmla="*/ 135541 w 218999"/>
                <a:gd name="connsiteY17" fmla="*/ 405055 h 460275"/>
                <a:gd name="connsiteX18" fmla="*/ 218999 w 218999"/>
                <a:gd name="connsiteY18" fmla="*/ 306693 h 46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999" h="460275">
                  <a:moveTo>
                    <a:pt x="218842" y="306850"/>
                  </a:moveTo>
                  <a:cubicBezTo>
                    <a:pt x="218842" y="197821"/>
                    <a:pt x="72791" y="210685"/>
                    <a:pt x="72791" y="146209"/>
                  </a:cubicBezTo>
                  <a:cubicBezTo>
                    <a:pt x="72791" y="118755"/>
                    <a:pt x="90361" y="103225"/>
                    <a:pt x="119697" y="103225"/>
                  </a:cubicBezTo>
                  <a:cubicBezTo>
                    <a:pt x="145424" y="103225"/>
                    <a:pt x="161896" y="113579"/>
                    <a:pt x="181663" y="132090"/>
                  </a:cubicBezTo>
                  <a:lnTo>
                    <a:pt x="213352" y="96165"/>
                  </a:lnTo>
                  <a:cubicBezTo>
                    <a:pt x="193272" y="74830"/>
                    <a:pt x="169427" y="58515"/>
                    <a:pt x="135384" y="53965"/>
                  </a:cubicBezTo>
                  <a:lnTo>
                    <a:pt x="135384" y="0"/>
                  </a:lnTo>
                  <a:lnTo>
                    <a:pt x="92871" y="0"/>
                  </a:lnTo>
                  <a:lnTo>
                    <a:pt x="92871" y="54750"/>
                  </a:lnTo>
                  <a:cubicBezTo>
                    <a:pt x="44082" y="63378"/>
                    <a:pt x="13178" y="98832"/>
                    <a:pt x="13178" y="149189"/>
                  </a:cubicBezTo>
                  <a:cubicBezTo>
                    <a:pt x="13178" y="249904"/>
                    <a:pt x="159230" y="240178"/>
                    <a:pt x="159230" y="311086"/>
                  </a:cubicBezTo>
                  <a:cubicBezTo>
                    <a:pt x="159230" y="339951"/>
                    <a:pt x="142444" y="357051"/>
                    <a:pt x="107460" y="357051"/>
                  </a:cubicBezTo>
                  <a:cubicBezTo>
                    <a:pt x="78438" y="357051"/>
                    <a:pt x="52867" y="343716"/>
                    <a:pt x="27767" y="323479"/>
                  </a:cubicBezTo>
                  <a:lnTo>
                    <a:pt x="0" y="365679"/>
                  </a:lnTo>
                  <a:cubicBezTo>
                    <a:pt x="24316" y="387955"/>
                    <a:pt x="60397" y="403172"/>
                    <a:pt x="93028" y="406780"/>
                  </a:cubicBezTo>
                  <a:lnTo>
                    <a:pt x="93028" y="460275"/>
                  </a:lnTo>
                  <a:lnTo>
                    <a:pt x="135541" y="460275"/>
                  </a:lnTo>
                  <a:lnTo>
                    <a:pt x="135541" y="405055"/>
                  </a:lnTo>
                  <a:cubicBezTo>
                    <a:pt x="188722" y="395485"/>
                    <a:pt x="218999" y="357835"/>
                    <a:pt x="218999" y="306693"/>
                  </a:cubicBezTo>
                  <a:close/>
                </a:path>
              </a:pathLst>
            </a:custGeom>
            <a:solidFill>
              <a:srgbClr val="007D61">
                <a:alpha val="50000"/>
              </a:srgbClr>
            </a:solidFill>
            <a:ln w="0" cap="flat">
              <a:noFill/>
              <a:prstDash val="solid"/>
              <a:miter/>
            </a:ln>
          </p:spPr>
          <p:txBody>
            <a:bodyPr rtlCol="0" anchor="ctr"/>
            <a:lstStyle/>
            <a:p>
              <a:endParaRPr lang="en-US"/>
            </a:p>
          </p:txBody>
        </p:sp>
      </p:grpSp>
      <p:sp>
        <p:nvSpPr>
          <p:cNvPr id="4" name="Slide Number Placeholder 3">
            <a:extLst>
              <a:ext uri="{FF2B5EF4-FFF2-40B4-BE49-F238E27FC236}">
                <a16:creationId xmlns:a16="http://schemas.microsoft.com/office/drawing/2014/main" id="{E8E07865-5E79-AF4E-9A1F-A6FBDE4B4549}"/>
              </a:ext>
            </a:extLst>
          </p:cNvPr>
          <p:cNvSpPr>
            <a:spLocks noGrp="1"/>
          </p:cNvSpPr>
          <p:nvPr>
            <p:ph type="sldNum" sz="quarter" idx="21"/>
          </p:nvPr>
        </p:nvSpPr>
        <p:spPr/>
        <p:txBody>
          <a:bodyPr/>
          <a:lstStyle/>
          <a:p>
            <a:fld id="{6537EAB8-8ED8-D249-8396-3F7AA794C70A}" type="slidenum">
              <a:rPr lang="en-US" smtClean="0"/>
              <a:pPr/>
              <a:t>7</a:t>
            </a:fld>
            <a:endParaRPr lang="en-US"/>
          </a:p>
        </p:txBody>
      </p:sp>
      <p:sp>
        <p:nvSpPr>
          <p:cNvPr id="2" name="Title 1">
            <a:extLst>
              <a:ext uri="{FF2B5EF4-FFF2-40B4-BE49-F238E27FC236}">
                <a16:creationId xmlns:a16="http://schemas.microsoft.com/office/drawing/2014/main" id="{5D26EE1E-953B-9644-A8A2-3F6FDD56AE94}"/>
              </a:ext>
            </a:extLst>
          </p:cNvPr>
          <p:cNvSpPr>
            <a:spLocks noGrp="1"/>
          </p:cNvSpPr>
          <p:nvPr>
            <p:ph type="title"/>
          </p:nvPr>
        </p:nvSpPr>
        <p:spPr/>
        <p:txBody>
          <a:bodyPr/>
          <a:lstStyle/>
          <a:p>
            <a:r>
              <a:rPr lang="en-US" dirty="0"/>
              <a:t>2024 phases of Medicare Part D </a:t>
            </a:r>
          </a:p>
        </p:txBody>
      </p:sp>
      <p:sp>
        <p:nvSpPr>
          <p:cNvPr id="12" name="TextBox 11">
            <a:extLst>
              <a:ext uri="{FF2B5EF4-FFF2-40B4-BE49-F238E27FC236}">
                <a16:creationId xmlns:a16="http://schemas.microsoft.com/office/drawing/2014/main" id="{DBE2150F-3CF0-451B-95CE-C1966443B963}"/>
              </a:ext>
            </a:extLst>
          </p:cNvPr>
          <p:cNvSpPr txBox="1"/>
          <p:nvPr/>
        </p:nvSpPr>
        <p:spPr>
          <a:xfrm>
            <a:off x="3563954" y="1783608"/>
            <a:ext cx="2091427" cy="692562"/>
          </a:xfrm>
          <a:prstGeom prst="rect">
            <a:avLst/>
          </a:prstGeom>
          <a:noFill/>
        </p:spPr>
        <p:txBody>
          <a:bodyPr wrap="square" lIns="0" tIns="0" rIns="0" bIns="0" rtlCol="0">
            <a:spAutoFit/>
          </a:bodyPr>
          <a:lstStyle/>
          <a:p>
            <a:pPr algn="l">
              <a:lnSpc>
                <a:spcPct val="110000"/>
              </a:lnSpc>
              <a:spcBef>
                <a:spcPts val="600"/>
              </a:spcBef>
            </a:pPr>
            <a:r>
              <a:rPr lang="en-US" sz="1400" b="1" dirty="0">
                <a:solidFill>
                  <a:schemeClr val="tx2"/>
                </a:solidFill>
              </a:rPr>
              <a:t>$545 Deductible</a:t>
            </a:r>
          </a:p>
          <a:p>
            <a:pPr algn="l">
              <a:lnSpc>
                <a:spcPct val="110000"/>
              </a:lnSpc>
            </a:pPr>
            <a:r>
              <a:rPr lang="en-US" sz="1400" dirty="0"/>
              <a:t>Retiree meets plan’s prescription deductible</a:t>
            </a:r>
          </a:p>
        </p:txBody>
      </p:sp>
      <p:sp>
        <p:nvSpPr>
          <p:cNvPr id="16" name="TextBox 15">
            <a:extLst>
              <a:ext uri="{FF2B5EF4-FFF2-40B4-BE49-F238E27FC236}">
                <a16:creationId xmlns:a16="http://schemas.microsoft.com/office/drawing/2014/main" id="{B9F14539-96CE-4FC9-B191-D1CDF9152466}"/>
              </a:ext>
            </a:extLst>
          </p:cNvPr>
          <p:cNvSpPr txBox="1"/>
          <p:nvPr/>
        </p:nvSpPr>
        <p:spPr>
          <a:xfrm>
            <a:off x="9387410" y="1783608"/>
            <a:ext cx="2378088" cy="692562"/>
          </a:xfrm>
          <a:prstGeom prst="rect">
            <a:avLst/>
          </a:prstGeom>
          <a:noFill/>
        </p:spPr>
        <p:txBody>
          <a:bodyPr wrap="square" lIns="0" tIns="0" rIns="0" bIns="0" rtlCol="0">
            <a:spAutoFit/>
          </a:bodyPr>
          <a:lstStyle/>
          <a:p>
            <a:pPr algn="l">
              <a:lnSpc>
                <a:spcPct val="110000"/>
              </a:lnSpc>
              <a:spcBef>
                <a:spcPts val="600"/>
              </a:spcBef>
            </a:pPr>
            <a:r>
              <a:rPr lang="en-US" sz="1400" b="1" dirty="0">
                <a:solidFill>
                  <a:schemeClr val="tx2"/>
                </a:solidFill>
              </a:rPr>
              <a:t>Initial coverage</a:t>
            </a:r>
          </a:p>
          <a:p>
            <a:pPr algn="l">
              <a:lnSpc>
                <a:spcPct val="110000"/>
              </a:lnSpc>
            </a:pPr>
            <a:r>
              <a:rPr lang="en-US" sz="1400" dirty="0"/>
              <a:t>Retiree pays a copay or coinsurance for each fill.</a:t>
            </a:r>
          </a:p>
        </p:txBody>
      </p:sp>
      <p:sp>
        <p:nvSpPr>
          <p:cNvPr id="17" name="TextBox 16">
            <a:extLst>
              <a:ext uri="{FF2B5EF4-FFF2-40B4-BE49-F238E27FC236}">
                <a16:creationId xmlns:a16="http://schemas.microsoft.com/office/drawing/2014/main" id="{5D7578C4-7AF2-4945-8895-777ECA03E1A9}"/>
              </a:ext>
            </a:extLst>
          </p:cNvPr>
          <p:cNvSpPr txBox="1"/>
          <p:nvPr/>
        </p:nvSpPr>
        <p:spPr>
          <a:xfrm>
            <a:off x="3611582" y="4149951"/>
            <a:ext cx="2361759" cy="1403526"/>
          </a:xfrm>
          <a:prstGeom prst="rect">
            <a:avLst/>
          </a:prstGeom>
          <a:noFill/>
        </p:spPr>
        <p:txBody>
          <a:bodyPr wrap="square" lIns="0" tIns="0" rIns="0" bIns="0" rtlCol="0">
            <a:spAutoFit/>
          </a:bodyPr>
          <a:lstStyle/>
          <a:p>
            <a:pPr algn="l">
              <a:lnSpc>
                <a:spcPct val="110000"/>
              </a:lnSpc>
              <a:spcBef>
                <a:spcPts val="600"/>
              </a:spcBef>
            </a:pPr>
            <a:r>
              <a:rPr lang="en-US" sz="1400" b="1" dirty="0">
                <a:solidFill>
                  <a:schemeClr val="tx2"/>
                </a:solidFill>
              </a:rPr>
              <a:t>Coverage gap</a:t>
            </a:r>
          </a:p>
          <a:p>
            <a:pPr algn="l">
              <a:lnSpc>
                <a:spcPct val="110000"/>
              </a:lnSpc>
            </a:pPr>
            <a:r>
              <a:rPr lang="en-US" sz="1400" dirty="0"/>
              <a:t>Retiree pays a copay or coinsurance for each fill until </a:t>
            </a:r>
            <a:r>
              <a:rPr lang="en-US" sz="1400" dirty="0" err="1"/>
              <a:t>TrOOP</a:t>
            </a:r>
            <a:r>
              <a:rPr lang="en-US" sz="1400" dirty="0"/>
              <a:t> is reached at total drug spend of ~$12,400. This is ~$3,300 for retiree. </a:t>
            </a:r>
          </a:p>
        </p:txBody>
      </p:sp>
      <p:sp>
        <p:nvSpPr>
          <p:cNvPr id="18" name="TextBox 17">
            <a:extLst>
              <a:ext uri="{FF2B5EF4-FFF2-40B4-BE49-F238E27FC236}">
                <a16:creationId xmlns:a16="http://schemas.microsoft.com/office/drawing/2014/main" id="{8C3BD059-52A9-4673-B419-08E7C05EC186}"/>
              </a:ext>
            </a:extLst>
          </p:cNvPr>
          <p:cNvSpPr txBox="1"/>
          <p:nvPr/>
        </p:nvSpPr>
        <p:spPr>
          <a:xfrm>
            <a:off x="9387410" y="4149951"/>
            <a:ext cx="2361759" cy="929550"/>
          </a:xfrm>
          <a:prstGeom prst="rect">
            <a:avLst/>
          </a:prstGeom>
          <a:noFill/>
        </p:spPr>
        <p:txBody>
          <a:bodyPr wrap="square" lIns="0" tIns="0" rIns="0" bIns="0" rtlCol="0">
            <a:spAutoFit/>
          </a:bodyPr>
          <a:lstStyle/>
          <a:p>
            <a:pPr algn="l">
              <a:lnSpc>
                <a:spcPct val="110000"/>
              </a:lnSpc>
            </a:pPr>
            <a:r>
              <a:rPr lang="en-US" sz="1400" b="1" dirty="0">
                <a:solidFill>
                  <a:schemeClr val="tx2"/>
                </a:solidFill>
              </a:rPr>
              <a:t>Catastrophic coverage</a:t>
            </a:r>
          </a:p>
          <a:p>
            <a:pPr algn="l">
              <a:lnSpc>
                <a:spcPct val="110000"/>
              </a:lnSpc>
            </a:pPr>
            <a:r>
              <a:rPr lang="en-US" sz="1400" dirty="0"/>
              <a:t>Once </a:t>
            </a:r>
            <a:r>
              <a:rPr lang="en-US" sz="1400" dirty="0" err="1"/>
              <a:t>TrOOP</a:t>
            </a:r>
            <a:r>
              <a:rPr lang="en-US" sz="1400" dirty="0"/>
              <a:t> is reached, benefit moves to 100% drug coverage for balance of year. </a:t>
            </a:r>
          </a:p>
        </p:txBody>
      </p:sp>
      <p:sp>
        <p:nvSpPr>
          <p:cNvPr id="8" name="TextBox 7">
            <a:extLst>
              <a:ext uri="{FF2B5EF4-FFF2-40B4-BE49-F238E27FC236}">
                <a16:creationId xmlns:a16="http://schemas.microsoft.com/office/drawing/2014/main" id="{3E83F518-55A3-481A-8C7D-ABD546571E1E}"/>
              </a:ext>
            </a:extLst>
          </p:cNvPr>
          <p:cNvSpPr txBox="1"/>
          <p:nvPr/>
        </p:nvSpPr>
        <p:spPr>
          <a:xfrm>
            <a:off x="571500" y="1341630"/>
            <a:ext cx="1221011" cy="281103"/>
          </a:xfrm>
          <a:prstGeom prst="rect">
            <a:avLst/>
          </a:prstGeom>
          <a:noFill/>
        </p:spPr>
        <p:txBody>
          <a:bodyPr wrap="square" lIns="0" tIns="0" rIns="0" bIns="0" rtlCol="0">
            <a:spAutoFit/>
          </a:bodyPr>
          <a:lstStyle/>
          <a:p>
            <a:pPr algn="l">
              <a:lnSpc>
                <a:spcPct val="110000"/>
              </a:lnSpc>
              <a:spcBef>
                <a:spcPts val="600"/>
              </a:spcBef>
            </a:pPr>
            <a:r>
              <a:rPr lang="en-US" b="1"/>
              <a:t>Phase 1</a:t>
            </a:r>
          </a:p>
        </p:txBody>
      </p:sp>
      <p:sp>
        <p:nvSpPr>
          <p:cNvPr id="15" name="TextBox 14">
            <a:extLst>
              <a:ext uri="{FF2B5EF4-FFF2-40B4-BE49-F238E27FC236}">
                <a16:creationId xmlns:a16="http://schemas.microsoft.com/office/drawing/2014/main" id="{8803F559-4C7A-4E48-9C56-A7A57EDC9802}"/>
              </a:ext>
            </a:extLst>
          </p:cNvPr>
          <p:cNvSpPr txBox="1"/>
          <p:nvPr/>
        </p:nvSpPr>
        <p:spPr>
          <a:xfrm>
            <a:off x="6343212" y="1350226"/>
            <a:ext cx="1221011" cy="281103"/>
          </a:xfrm>
          <a:prstGeom prst="rect">
            <a:avLst/>
          </a:prstGeom>
          <a:noFill/>
        </p:spPr>
        <p:txBody>
          <a:bodyPr wrap="square" lIns="0" tIns="0" rIns="0" bIns="0" rtlCol="0">
            <a:spAutoFit/>
          </a:bodyPr>
          <a:lstStyle/>
          <a:p>
            <a:pPr algn="l">
              <a:lnSpc>
                <a:spcPct val="110000"/>
              </a:lnSpc>
              <a:spcBef>
                <a:spcPts val="600"/>
              </a:spcBef>
            </a:pPr>
            <a:r>
              <a:rPr lang="en-US" b="1"/>
              <a:t>Phase 2</a:t>
            </a:r>
          </a:p>
        </p:txBody>
      </p:sp>
      <p:sp>
        <p:nvSpPr>
          <p:cNvPr id="19" name="TextBox 18">
            <a:extLst>
              <a:ext uri="{FF2B5EF4-FFF2-40B4-BE49-F238E27FC236}">
                <a16:creationId xmlns:a16="http://schemas.microsoft.com/office/drawing/2014/main" id="{5A35A55B-712F-4A0E-84C7-81D9E768F956}"/>
              </a:ext>
            </a:extLst>
          </p:cNvPr>
          <p:cNvSpPr txBox="1"/>
          <p:nvPr/>
        </p:nvSpPr>
        <p:spPr>
          <a:xfrm>
            <a:off x="571499" y="3794440"/>
            <a:ext cx="1221011" cy="281103"/>
          </a:xfrm>
          <a:prstGeom prst="rect">
            <a:avLst/>
          </a:prstGeom>
          <a:noFill/>
        </p:spPr>
        <p:txBody>
          <a:bodyPr wrap="square" lIns="0" tIns="0" rIns="0" bIns="0" rtlCol="0">
            <a:spAutoFit/>
          </a:bodyPr>
          <a:lstStyle/>
          <a:p>
            <a:pPr algn="l">
              <a:lnSpc>
                <a:spcPct val="110000"/>
              </a:lnSpc>
              <a:spcBef>
                <a:spcPts val="600"/>
              </a:spcBef>
            </a:pPr>
            <a:r>
              <a:rPr lang="en-US" b="1" dirty="0"/>
              <a:t>Phase 3</a:t>
            </a:r>
          </a:p>
        </p:txBody>
      </p:sp>
      <p:sp>
        <p:nvSpPr>
          <p:cNvPr id="20" name="TextBox 19">
            <a:extLst>
              <a:ext uri="{FF2B5EF4-FFF2-40B4-BE49-F238E27FC236}">
                <a16:creationId xmlns:a16="http://schemas.microsoft.com/office/drawing/2014/main" id="{AA4C4B15-67AD-4D63-815E-71DE432B5D34}"/>
              </a:ext>
            </a:extLst>
          </p:cNvPr>
          <p:cNvSpPr txBox="1"/>
          <p:nvPr/>
        </p:nvSpPr>
        <p:spPr>
          <a:xfrm>
            <a:off x="6359540" y="3792862"/>
            <a:ext cx="1221011" cy="281103"/>
          </a:xfrm>
          <a:prstGeom prst="rect">
            <a:avLst/>
          </a:prstGeom>
          <a:noFill/>
        </p:spPr>
        <p:txBody>
          <a:bodyPr wrap="square" lIns="0" tIns="0" rIns="0" bIns="0" rtlCol="0">
            <a:spAutoFit/>
          </a:bodyPr>
          <a:lstStyle/>
          <a:p>
            <a:pPr algn="l">
              <a:lnSpc>
                <a:spcPct val="110000"/>
              </a:lnSpc>
              <a:spcBef>
                <a:spcPts val="600"/>
              </a:spcBef>
            </a:pPr>
            <a:r>
              <a:rPr lang="en-US" b="1"/>
              <a:t>Phase 4</a:t>
            </a:r>
          </a:p>
        </p:txBody>
      </p:sp>
      <p:sp>
        <p:nvSpPr>
          <p:cNvPr id="40" name="Rectangle 39">
            <a:extLst>
              <a:ext uri="{FF2B5EF4-FFF2-40B4-BE49-F238E27FC236}">
                <a16:creationId xmlns:a16="http://schemas.microsoft.com/office/drawing/2014/main" id="{20182058-84B5-A4A1-469A-A993AEC236B5}"/>
              </a:ext>
            </a:extLst>
          </p:cNvPr>
          <p:cNvSpPr/>
          <p:nvPr/>
        </p:nvSpPr>
        <p:spPr bwMode="auto">
          <a:xfrm>
            <a:off x="7025583" y="1622733"/>
            <a:ext cx="2235568" cy="1497110"/>
          </a:xfrm>
          <a:prstGeom prst="rect">
            <a:avLst/>
          </a:prstGeom>
          <a:solidFill>
            <a:schemeClr val="bg1">
              <a:alpha val="67000"/>
            </a:schemeClr>
          </a:solidFill>
          <a:ln>
            <a:noFill/>
          </a:ln>
          <a:effectLst/>
        </p:spPr>
        <p:txBody>
          <a:bodyPr rtlCol="0" anchor="ctr"/>
          <a:lstStyle/>
          <a:p>
            <a:pPr algn="ctr"/>
            <a:endParaRPr lang="en-US" dirty="0"/>
          </a:p>
        </p:txBody>
      </p:sp>
      <p:sp>
        <p:nvSpPr>
          <p:cNvPr id="48" name="Rectangle 47">
            <a:extLst>
              <a:ext uri="{FF2B5EF4-FFF2-40B4-BE49-F238E27FC236}">
                <a16:creationId xmlns:a16="http://schemas.microsoft.com/office/drawing/2014/main" id="{0E5821C3-4837-D08F-B4D5-1C5C32F1D25A}"/>
              </a:ext>
            </a:extLst>
          </p:cNvPr>
          <p:cNvSpPr/>
          <p:nvPr/>
        </p:nvSpPr>
        <p:spPr bwMode="auto">
          <a:xfrm>
            <a:off x="1236096" y="4091159"/>
            <a:ext cx="2235563" cy="1497110"/>
          </a:xfrm>
          <a:prstGeom prst="rect">
            <a:avLst/>
          </a:prstGeom>
          <a:solidFill>
            <a:schemeClr val="bg1">
              <a:alpha val="67000"/>
            </a:schemeClr>
          </a:solidFill>
          <a:ln>
            <a:noFill/>
          </a:ln>
          <a:effectLst/>
        </p:spPr>
        <p:txBody>
          <a:bodyPr rtlCol="0" anchor="ctr"/>
          <a:lstStyle/>
          <a:p>
            <a:pPr algn="ctr"/>
            <a:endParaRPr lang="en-US"/>
          </a:p>
        </p:txBody>
      </p:sp>
      <p:cxnSp>
        <p:nvCxnSpPr>
          <p:cNvPr id="58" name="Straight Connector 57">
            <a:extLst>
              <a:ext uri="{FF2B5EF4-FFF2-40B4-BE49-F238E27FC236}">
                <a16:creationId xmlns:a16="http://schemas.microsoft.com/office/drawing/2014/main" id="{D323FC6C-1F01-757A-5E91-C90EA57BF15B}"/>
              </a:ext>
            </a:extLst>
          </p:cNvPr>
          <p:cNvCxnSpPr/>
          <p:nvPr/>
        </p:nvCxnSpPr>
        <p:spPr>
          <a:xfrm>
            <a:off x="6096000" y="1350226"/>
            <a:ext cx="0" cy="455052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B8A0BF-E7A2-4381-3C09-02361BF4C2B8}"/>
              </a:ext>
            </a:extLst>
          </p:cNvPr>
          <p:cNvCxnSpPr/>
          <p:nvPr/>
        </p:nvCxnSpPr>
        <p:spPr>
          <a:xfrm>
            <a:off x="553725" y="3566160"/>
            <a:ext cx="1115059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0F4534F-16C3-E2E5-1C5B-FC255DF83CE5}"/>
              </a:ext>
            </a:extLst>
          </p:cNvPr>
          <p:cNvSpPr/>
          <p:nvPr/>
        </p:nvSpPr>
        <p:spPr bwMode="auto">
          <a:xfrm>
            <a:off x="6308836" y="4124745"/>
            <a:ext cx="2952315" cy="1497110"/>
          </a:xfrm>
          <a:prstGeom prst="rect">
            <a:avLst/>
          </a:prstGeom>
          <a:solidFill>
            <a:schemeClr val="bg1">
              <a:alpha val="67000"/>
            </a:schemeClr>
          </a:solidFill>
          <a:ln>
            <a:noFill/>
          </a:ln>
          <a:effectLst/>
        </p:spPr>
        <p:txBody>
          <a:bodyPr rtlCol="0" anchor="ctr"/>
          <a:lstStyle/>
          <a:p>
            <a:pPr algn="ctr"/>
            <a:endParaRPr lang="en-US"/>
          </a:p>
        </p:txBody>
      </p:sp>
      <p:sp>
        <p:nvSpPr>
          <p:cNvPr id="3" name="TextBox 2">
            <a:extLst>
              <a:ext uri="{FF2B5EF4-FFF2-40B4-BE49-F238E27FC236}">
                <a16:creationId xmlns:a16="http://schemas.microsoft.com/office/drawing/2014/main" id="{83F0D2AE-4008-2D83-D42B-F5658562B031}"/>
              </a:ext>
            </a:extLst>
          </p:cNvPr>
          <p:cNvSpPr txBox="1"/>
          <p:nvPr/>
        </p:nvSpPr>
        <p:spPr>
          <a:xfrm>
            <a:off x="457199" y="6069792"/>
            <a:ext cx="5928852" cy="184666"/>
          </a:xfrm>
          <a:prstGeom prst="rect">
            <a:avLst/>
          </a:prstGeom>
          <a:noFill/>
        </p:spPr>
        <p:txBody>
          <a:bodyPr wrap="square" lIns="0" tIns="0" rIns="0" bIns="0" rtlCol="0">
            <a:spAutoFit/>
          </a:bodyPr>
          <a:lstStyle/>
          <a:p>
            <a:r>
              <a:rPr lang="en-US" sz="1200" dirty="0" err="1">
                <a:ea typeface="Roboto" panose="02000000000000000000" pitchFamily="2" charset="0"/>
                <a:cs typeface="Times New Roman" panose="02020603050405020304" pitchFamily="18" charset="0"/>
              </a:rPr>
              <a:t>TrOOP</a:t>
            </a:r>
            <a:r>
              <a:rPr lang="en-US" sz="1200" dirty="0">
                <a:ea typeface="Roboto" panose="02000000000000000000" pitchFamily="2" charset="0"/>
                <a:cs typeface="Times New Roman" panose="02020603050405020304" pitchFamily="18" charset="0"/>
              </a:rPr>
              <a:t> = True out-of-pocket ($8,000 for 2024) </a:t>
            </a:r>
            <a:endParaRPr lang="en-US" sz="1200" i="0" dirty="0">
              <a:ea typeface="Roboto" panose="02000000000000000000" pitchFamily="2"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604E1A64-008D-26B0-E76C-B82F505D7203}"/>
              </a:ext>
            </a:extLst>
          </p:cNvPr>
          <p:cNvSpPr>
            <a:spLocks noGrp="1"/>
          </p:cNvSpPr>
          <p:nvPr>
            <p:ph type="ftr" sz="quarter" idx="10"/>
          </p:nvPr>
        </p:nvSpPr>
        <p:spPr/>
        <p:txBody>
          <a:bodyPr/>
          <a:lstStyle/>
          <a:p>
            <a:pPr lvl="6"/>
            <a:r>
              <a:rPr lang="en-US"/>
              <a:t>© 2024 WTW. Proprietary and confidential. For WTW and WTW client use only.</a:t>
            </a:r>
          </a:p>
        </p:txBody>
      </p:sp>
      <p:pic>
        <p:nvPicPr>
          <p:cNvPr id="6" name="Picture 5">
            <a:extLst>
              <a:ext uri="{FF2B5EF4-FFF2-40B4-BE49-F238E27FC236}">
                <a16:creationId xmlns:a16="http://schemas.microsoft.com/office/drawing/2014/main" id="{C4F6A1C9-01DF-B685-F2F0-18D11863EAF2}"/>
              </a:ext>
            </a:extLst>
          </p:cNvPr>
          <p:cNvPicPr>
            <a:picLocks noChangeAspect="1"/>
          </p:cNvPicPr>
          <p:nvPr/>
        </p:nvPicPr>
        <p:blipFill rotWithShape="1">
          <a:blip r:embed="rId3">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3483026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C0D322-5894-FF6F-DDB0-42A3D6525DDD}"/>
              </a:ext>
            </a:extLst>
          </p:cNvPr>
          <p:cNvSpPr>
            <a:spLocks noGrp="1"/>
          </p:cNvSpPr>
          <p:nvPr>
            <p:ph type="sldNum" sz="quarter" idx="21"/>
          </p:nvPr>
        </p:nvSpPr>
        <p:spPr/>
        <p:txBody>
          <a:bodyPr/>
          <a:lstStyle/>
          <a:p>
            <a:fld id="{63DCA5C9-2E11-4C67-86EB-AE1DE127DC64}" type="slidenum">
              <a:rPr lang="en-US" smtClean="0"/>
              <a:pPr/>
              <a:t>8</a:t>
            </a:fld>
            <a:endParaRPr lang="en-US"/>
          </a:p>
        </p:txBody>
      </p:sp>
      <p:sp>
        <p:nvSpPr>
          <p:cNvPr id="4" name="Title 3">
            <a:extLst>
              <a:ext uri="{FF2B5EF4-FFF2-40B4-BE49-F238E27FC236}">
                <a16:creationId xmlns:a16="http://schemas.microsoft.com/office/drawing/2014/main" id="{ACF6F97D-A266-E60D-0100-ED0BC1A820D4}"/>
              </a:ext>
            </a:extLst>
          </p:cNvPr>
          <p:cNvSpPr>
            <a:spLocks noGrp="1"/>
          </p:cNvSpPr>
          <p:nvPr>
            <p:ph type="title"/>
          </p:nvPr>
        </p:nvSpPr>
        <p:spPr/>
        <p:txBody>
          <a:bodyPr/>
          <a:lstStyle/>
          <a:p>
            <a:r>
              <a:rPr lang="en-US" dirty="0"/>
              <a:t>2024 Income-related Monthly Adjustment Amounts (IRMAA)</a:t>
            </a:r>
          </a:p>
        </p:txBody>
      </p:sp>
      <p:sp>
        <p:nvSpPr>
          <p:cNvPr id="3" name="Footer Placeholder 2">
            <a:extLst>
              <a:ext uri="{FF2B5EF4-FFF2-40B4-BE49-F238E27FC236}">
                <a16:creationId xmlns:a16="http://schemas.microsoft.com/office/drawing/2014/main" id="{721CD1AF-89D0-4EC5-D3BC-F87DA30EDB6D}"/>
              </a:ext>
            </a:extLst>
          </p:cNvPr>
          <p:cNvSpPr>
            <a:spLocks noGrp="1"/>
          </p:cNvSpPr>
          <p:nvPr>
            <p:ph type="ftr" sz="quarter" idx="10"/>
          </p:nvPr>
        </p:nvSpPr>
        <p:spPr/>
        <p:txBody>
          <a:bodyPr/>
          <a:lstStyle/>
          <a:p>
            <a:pPr lvl="6"/>
            <a:r>
              <a:rPr lang="en-US"/>
              <a:t>© 2024 WTW. Proprietary and confidential. For WTW and WTW client use only.</a:t>
            </a:r>
          </a:p>
        </p:txBody>
      </p:sp>
      <p:graphicFrame>
        <p:nvGraphicFramePr>
          <p:cNvPr id="7" name="Content Placeholder 11">
            <a:extLst>
              <a:ext uri="{FF2B5EF4-FFF2-40B4-BE49-F238E27FC236}">
                <a16:creationId xmlns:a16="http://schemas.microsoft.com/office/drawing/2014/main" id="{1F3B4A93-C283-052F-C990-9050EAC4E30D}"/>
              </a:ext>
            </a:extLst>
          </p:cNvPr>
          <p:cNvGraphicFramePr>
            <a:graphicFrameLocks/>
          </p:cNvGraphicFramePr>
          <p:nvPr>
            <p:extLst>
              <p:ext uri="{D42A27DB-BD31-4B8C-83A1-F6EECF244321}">
                <p14:modId xmlns:p14="http://schemas.microsoft.com/office/powerpoint/2010/main" val="2119482609"/>
              </p:ext>
            </p:extLst>
          </p:nvPr>
        </p:nvGraphicFramePr>
        <p:xfrm>
          <a:off x="2241520" y="1324537"/>
          <a:ext cx="7708959" cy="4617720"/>
        </p:xfrm>
        <a:graphic>
          <a:graphicData uri="http://schemas.openxmlformats.org/drawingml/2006/table">
            <a:tbl>
              <a:tblPr>
                <a:tableStyleId>{2D5ABB26-0587-4C30-8999-92F81FD0307C}</a:tableStyleId>
              </a:tblPr>
              <a:tblGrid>
                <a:gridCol w="2681434">
                  <a:extLst>
                    <a:ext uri="{9D8B030D-6E8A-4147-A177-3AD203B41FA5}">
                      <a16:colId xmlns:a16="http://schemas.microsoft.com/office/drawing/2014/main" val="1020197688"/>
                    </a:ext>
                  </a:extLst>
                </a:gridCol>
                <a:gridCol w="2681434">
                  <a:extLst>
                    <a:ext uri="{9D8B030D-6E8A-4147-A177-3AD203B41FA5}">
                      <a16:colId xmlns:a16="http://schemas.microsoft.com/office/drawing/2014/main" val="766598842"/>
                    </a:ext>
                  </a:extLst>
                </a:gridCol>
                <a:gridCol w="2346091">
                  <a:extLst>
                    <a:ext uri="{9D8B030D-6E8A-4147-A177-3AD203B41FA5}">
                      <a16:colId xmlns:a16="http://schemas.microsoft.com/office/drawing/2014/main" val="2666608928"/>
                    </a:ext>
                  </a:extLst>
                </a:gridCol>
              </a:tblGrid>
              <a:tr h="344993">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dirty="0">
                          <a:solidFill>
                            <a:srgbClr val="FFFFFF"/>
                          </a:solidFill>
                          <a:effectLst/>
                          <a:latin typeface="Arial" panose="020B0604020202020204" pitchFamily="34" charset="0"/>
                        </a:rPr>
                        <a:t>Modified Adjusted Gross Income (MAGI)</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i="0" u="none" dirty="0">
                          <a:solidFill>
                            <a:srgbClr val="FFFFFF"/>
                          </a:solidFill>
                          <a:effectLst/>
                          <a:latin typeface="Arial" panose="020B0604020202020204" pitchFamily="34" charset="0"/>
                        </a:rPr>
                        <a:t>From Second Prior Year (e.g., 2022 MAGI used for 2024 surcharge)</a:t>
                      </a:r>
                    </a:p>
                  </a:txBody>
                  <a:tcPr anchor="b">
                    <a:lnL w="12700">
                      <a:noFill/>
                    </a:lnL>
                    <a:lnR w="28575" cap="flat" cmpd="sng" algn="ctr">
                      <a:solidFill>
                        <a:schemeClr val="bg1"/>
                      </a:solidFill>
                      <a:prstDash val="solid"/>
                      <a:round/>
                      <a:headEnd type="none" w="med" len="med"/>
                      <a:tailEnd type="none" w="med" len="med"/>
                    </a:lnR>
                    <a:lnT w="12700">
                      <a:noFill/>
                    </a:lnT>
                    <a:lnB w="12700">
                      <a:noFill/>
                    </a:lnB>
                    <a:lnTlToBr w="12700" cmpd="sng">
                      <a:noFill/>
                      <a:prstDash val="solid"/>
                    </a:lnTlToBr>
                    <a:lnBlToTr w="12700" cmpd="sng">
                      <a:noFill/>
                      <a:prstDash val="solid"/>
                    </a:lnBlToTr>
                    <a:solidFill>
                      <a:schemeClr val="tx1">
                        <a:lumMod val="75000"/>
                        <a:lumOff val="25000"/>
                      </a:schemeClr>
                    </a:solidFill>
                  </a:tcPr>
                </a:tc>
                <a:tc hMerge="1">
                  <a:txBody>
                    <a:bodyPr/>
                    <a:lstStyle/>
                    <a:p>
                      <a:pPr algn="ctr" fontAlgn="ctr" latinLnBrk="0"/>
                      <a:endParaRPr lang="en-US" sz="1400" b="1" i="0" u="none">
                        <a:solidFill>
                          <a:srgbClr val="FFFFFF"/>
                        </a:solidFill>
                        <a:effectLst/>
                        <a:latin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lnT>
                    <a:lnB w="12700">
                      <a:solidFill>
                        <a:srgbClr val="FFFFFF"/>
                      </a:solidFill>
                    </a:lnB>
                    <a:solidFill>
                      <a:srgbClr val="48086F"/>
                    </a:solidFill>
                  </a:tcPr>
                </a:tc>
                <a:tc rowSpan="2">
                  <a:txBody>
                    <a:bodyPr/>
                    <a:lstStyle/>
                    <a:p>
                      <a:pPr algn="ctr" fontAlgn="ctr" latinLnBrk="0"/>
                      <a:r>
                        <a:rPr lang="en-US" sz="1800" b="1" i="0" u="none" dirty="0">
                          <a:solidFill>
                            <a:srgbClr val="FFFFFF"/>
                          </a:solidFill>
                          <a:effectLst/>
                          <a:latin typeface="Arial" panose="020B0604020202020204" pitchFamily="34" charset="0"/>
                        </a:rPr>
                        <a:t>Part D Surcharge </a:t>
                      </a:r>
                      <a:br>
                        <a:rPr lang="en-US" sz="1800" b="1" i="0" u="none" dirty="0">
                          <a:solidFill>
                            <a:srgbClr val="FFFFFF"/>
                          </a:solidFill>
                          <a:effectLst/>
                          <a:latin typeface="Arial" panose="020B0604020202020204" pitchFamily="34" charset="0"/>
                        </a:rPr>
                      </a:br>
                      <a:r>
                        <a:rPr lang="en-US" sz="1800" b="1" i="0" u="none" dirty="0">
                          <a:solidFill>
                            <a:srgbClr val="FFFFFF"/>
                          </a:solidFill>
                          <a:effectLst/>
                          <a:latin typeface="Arial" panose="020B0604020202020204" pitchFamily="34" charset="0"/>
                        </a:rPr>
                        <a:t>per person</a:t>
                      </a:r>
                    </a:p>
                  </a:txBody>
                  <a:tcPr marB="91440" anchor="b">
                    <a:lnL w="28575" cap="flat" cmpd="sng" algn="ctr">
                      <a:solidFill>
                        <a:schemeClr val="bg1"/>
                      </a:solidFill>
                      <a:prstDash val="solid"/>
                      <a:round/>
                      <a:headEnd type="none" w="med" len="med"/>
                      <a:tailEnd type="none" w="med" len="med"/>
                    </a:lnL>
                    <a:lnR w="12700">
                      <a:noFill/>
                    </a:lnR>
                    <a:lnT w="12700">
                      <a:noFill/>
                    </a:lnT>
                    <a:lnB w="12700">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818811416"/>
                  </a:ext>
                </a:extLst>
              </a:tr>
              <a:tr h="365760">
                <a:tc>
                  <a:txBody>
                    <a:bodyPr/>
                    <a:lstStyle/>
                    <a:p>
                      <a:pPr algn="ctr" fontAlgn="ctr" latinLnBrk="0"/>
                      <a:r>
                        <a:rPr lang="en-US" sz="1800" b="1" i="0" u="none">
                          <a:solidFill>
                            <a:srgbClr val="FFFFFF"/>
                          </a:solidFill>
                          <a:effectLst/>
                          <a:latin typeface="Arial" panose="020B0604020202020204" pitchFamily="34" charset="0"/>
                        </a:rPr>
                        <a:t>Single</a:t>
                      </a:r>
                    </a:p>
                  </a:txBody>
                  <a:tcPr marB="91440" anchor="b">
                    <a:lnL w="12700">
                      <a:noFill/>
                    </a:lnL>
                    <a:lnR w="12700">
                      <a:noFill/>
                    </a:lnR>
                    <a:lnT w="12700" cap="flat" cmpd="sng" algn="ctr">
                      <a:noFill/>
                      <a:prstDash val="solid"/>
                      <a:round/>
                      <a:headEnd type="none" w="med" len="med"/>
                      <a:tailEnd type="none" w="med" len="med"/>
                    </a:lnT>
                    <a:lnB w="12700">
                      <a:noFill/>
                    </a:lnB>
                    <a:lnTlToBr w="12700" cmpd="sng">
                      <a:noFill/>
                      <a:prstDash val="solid"/>
                    </a:lnTlToBr>
                    <a:lnBlToTr w="12700" cmpd="sng">
                      <a:noFill/>
                      <a:prstDash val="solid"/>
                    </a:lnBlToTr>
                    <a:solidFill>
                      <a:schemeClr val="tx1">
                        <a:lumMod val="50000"/>
                        <a:lumOff val="50000"/>
                      </a:schemeClr>
                    </a:solidFill>
                  </a:tcPr>
                </a:tc>
                <a:tc>
                  <a:txBody>
                    <a:bodyPr/>
                    <a:lstStyle/>
                    <a:p>
                      <a:pPr algn="ctr" fontAlgn="ctr" latinLnBrk="0"/>
                      <a:r>
                        <a:rPr lang="en-US" sz="1800" b="1" i="0" u="none">
                          <a:solidFill>
                            <a:srgbClr val="FFFFFF"/>
                          </a:solidFill>
                          <a:effectLst/>
                          <a:latin typeface="Arial" panose="020B0604020202020204" pitchFamily="34" charset="0"/>
                        </a:rPr>
                        <a:t>Couple </a:t>
                      </a:r>
                    </a:p>
                  </a:txBody>
                  <a:tcPr marB="91440" anchor="b">
                    <a:lnL w="12700">
                      <a:noFill/>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a:noFill/>
                    </a:lnB>
                    <a:lnTlToBr w="12700" cmpd="sng">
                      <a:noFill/>
                      <a:prstDash val="solid"/>
                    </a:lnTlToBr>
                    <a:lnBlToTr w="12700" cmpd="sng">
                      <a:noFill/>
                      <a:prstDash val="solid"/>
                    </a:lnBlToTr>
                    <a:solidFill>
                      <a:schemeClr val="tx1">
                        <a:lumMod val="50000"/>
                        <a:lumOff val="50000"/>
                      </a:schemeClr>
                    </a:solidFill>
                  </a:tcPr>
                </a:tc>
                <a:tc vMerge="1">
                  <a:txBody>
                    <a:bodyPr/>
                    <a:lstStyle/>
                    <a:p>
                      <a:pPr algn="ctr" fontAlgn="ctr" latinLnBrk="0"/>
                      <a:r>
                        <a:rPr lang="en-US" sz="1400" b="1" i="0" u="none">
                          <a:solidFill>
                            <a:srgbClr val="FFFFFF"/>
                          </a:solidFill>
                          <a:effectLst/>
                          <a:latin typeface="Arial" panose="020B0604020202020204" pitchFamily="34" charset="0"/>
                        </a:rPr>
                        <a:t>Part D Premium – per person</a:t>
                      </a:r>
                    </a:p>
                  </a:txBody>
                  <a:tcPr anchor="ctr">
                    <a:lnL w="12700">
                      <a:noFill/>
                    </a:lnL>
                    <a:lnR w="12700">
                      <a:noFill/>
                    </a:lnR>
                    <a:lnT w="12700" cap="flat" cmpd="sng" algn="ctr">
                      <a:noFill/>
                      <a:prstDash val="solid"/>
                      <a:round/>
                      <a:headEnd type="none" w="med" len="med"/>
                      <a:tailEnd type="none" w="med" len="med"/>
                    </a:lnT>
                    <a:lnB w="12700">
                      <a:noFill/>
                    </a:lnB>
                    <a:lnTlToBr w="12700" cmpd="sng">
                      <a:noFill/>
                      <a:prstDash val="solid"/>
                    </a:lnTlToBr>
                    <a:lnBlToTr w="12700" cmpd="sng">
                      <a:noFill/>
                      <a:prstDash val="solid"/>
                    </a:lnBlToTr>
                    <a:solidFill>
                      <a:srgbClr val="48086F"/>
                    </a:solidFill>
                  </a:tcPr>
                </a:tc>
                <a:extLst>
                  <a:ext uri="{0D108BD9-81ED-4DB2-BD59-A6C34878D82A}">
                    <a16:rowId xmlns:a16="http://schemas.microsoft.com/office/drawing/2014/main" val="2488754335"/>
                  </a:ext>
                </a:extLst>
              </a:tr>
              <a:tr h="548640">
                <a:tc>
                  <a:txBody>
                    <a:bodyPr/>
                    <a:lstStyle/>
                    <a:p>
                      <a:pPr algn="ctr" fontAlgn="t"/>
                      <a:r>
                        <a:rPr lang="en-US" sz="1800" b="0" i="0" u="none" dirty="0">
                          <a:solidFill>
                            <a:srgbClr val="000000"/>
                          </a:solidFill>
                          <a:effectLst/>
                          <a:latin typeface="Arial" panose="020B0604020202020204" pitchFamily="34" charset="0"/>
                        </a:rPr>
                        <a:t>&lt; $103,000</a:t>
                      </a:r>
                    </a:p>
                  </a:txBody>
                  <a:tcPr anchor="ctr">
                    <a:lnL w="12700">
                      <a:noFill/>
                    </a:lnL>
                    <a:lnR w="9525" cap="flat" cmpd="sng" algn="ctr">
                      <a:noFill/>
                      <a:prstDash val="solid"/>
                      <a:round/>
                      <a:headEnd type="none" w="med" len="med"/>
                      <a:tailEnd type="none" w="med" len="med"/>
                    </a:lnR>
                    <a:lnT w="12700">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t"/>
                      <a:r>
                        <a:rPr lang="en-US" sz="1800" b="0" i="0" u="none">
                          <a:solidFill>
                            <a:srgbClr val="000000"/>
                          </a:solidFill>
                          <a:effectLst/>
                          <a:latin typeface="Arial" panose="020B0604020202020204" pitchFamily="34" charset="0"/>
                        </a:rPr>
                        <a:t>&lt; $206,000</a:t>
                      </a:r>
                    </a:p>
                  </a:txBody>
                  <a:tcPr anchor="ctr">
                    <a:lnL w="952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t"/>
                      <a:r>
                        <a:rPr lang="en-US" sz="1800" b="0" i="0" u="none" dirty="0">
                          <a:solidFill>
                            <a:srgbClr val="000000"/>
                          </a:solidFill>
                          <a:effectLst/>
                          <a:latin typeface="Arial" panose="020B0604020202020204" pitchFamily="34" charset="0"/>
                        </a:rPr>
                        <a:t>$0</a:t>
                      </a:r>
                    </a:p>
                  </a:txBody>
                  <a:tcPr anchor="ctr">
                    <a:lnL w="28575" cap="flat" cmpd="sng" algn="ctr">
                      <a:solidFill>
                        <a:schemeClr val="bg1"/>
                      </a:solidFill>
                      <a:prstDash val="solid"/>
                      <a:round/>
                      <a:headEnd type="none" w="med" len="med"/>
                      <a:tailEnd type="none" w="med" len="med"/>
                    </a:lnL>
                    <a:lnR w="12700">
                      <a:noFill/>
                    </a:lnR>
                    <a:lnT w="12700">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666703240"/>
                  </a:ext>
                </a:extLst>
              </a:tr>
              <a:tr h="548640">
                <a:tc>
                  <a:txBody>
                    <a:bodyPr/>
                    <a:lstStyle/>
                    <a:p>
                      <a:pPr algn="ctr" fontAlgn="t"/>
                      <a:r>
                        <a:rPr lang="en-US" sz="1800" b="0" i="0" u="none" dirty="0">
                          <a:solidFill>
                            <a:srgbClr val="000000"/>
                          </a:solidFill>
                          <a:effectLst/>
                          <a:latin typeface="Arial" panose="020B0604020202020204" pitchFamily="34" charset="0"/>
                        </a:rPr>
                        <a:t>$103,000 to $129,000</a:t>
                      </a:r>
                    </a:p>
                  </a:txBody>
                  <a:tcPr anchor="ctr">
                    <a:lnL w="12700">
                      <a:noFill/>
                    </a:lnL>
                    <a:lnR w="9525"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t"/>
                      <a:r>
                        <a:rPr lang="en-US" sz="1800" b="0" i="0" u="none" dirty="0">
                          <a:solidFill>
                            <a:srgbClr val="000000"/>
                          </a:solidFill>
                          <a:effectLst/>
                          <a:latin typeface="Arial" panose="020B0604020202020204" pitchFamily="34" charset="0"/>
                        </a:rPr>
                        <a:t>$206,000 to $258,000</a:t>
                      </a:r>
                    </a:p>
                  </a:txBody>
                  <a:tcPr anchor="ctr">
                    <a:lnL w="952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t"/>
                      <a:r>
                        <a:rPr lang="en-US" sz="1800" b="0" i="0" u="none">
                          <a:solidFill>
                            <a:srgbClr val="000000"/>
                          </a:solidFill>
                          <a:effectLst/>
                          <a:latin typeface="Arial" panose="020B0604020202020204" pitchFamily="34" charset="0"/>
                        </a:rPr>
                        <a:t>$12.90</a:t>
                      </a:r>
                    </a:p>
                  </a:txBody>
                  <a:tcPr anchor="ctr">
                    <a:lnL w="28575" cap="flat" cmpd="sng" algn="ctr">
                      <a:solidFill>
                        <a:schemeClr val="bg1"/>
                      </a:solidFill>
                      <a:prstDash val="solid"/>
                      <a:round/>
                      <a:headEnd type="none" w="med" len="med"/>
                      <a:tailEnd type="none" w="med" len="med"/>
                    </a:lnL>
                    <a:lnR w="12700">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77732118"/>
                  </a:ext>
                </a:extLst>
              </a:tr>
              <a:tr h="548640">
                <a:tc>
                  <a:txBody>
                    <a:bodyPr/>
                    <a:lstStyle/>
                    <a:p>
                      <a:pPr algn="ctr" fontAlgn="t"/>
                      <a:r>
                        <a:rPr lang="en-US" sz="1800" b="0" i="0" u="none">
                          <a:solidFill>
                            <a:srgbClr val="000000"/>
                          </a:solidFill>
                          <a:effectLst/>
                          <a:latin typeface="Arial" panose="020B0604020202020204" pitchFamily="34" charset="0"/>
                        </a:rPr>
                        <a:t>$129,000 to $161,000</a:t>
                      </a:r>
                    </a:p>
                  </a:txBody>
                  <a:tcPr anchor="ctr">
                    <a:lnL w="12700">
                      <a:noFill/>
                    </a:lnL>
                    <a:lnR w="9525"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t"/>
                      <a:r>
                        <a:rPr lang="en-US" sz="1800" b="0" i="0" u="none">
                          <a:solidFill>
                            <a:srgbClr val="000000"/>
                          </a:solidFill>
                          <a:effectLst/>
                          <a:latin typeface="Arial" panose="020B0604020202020204" pitchFamily="34" charset="0"/>
                        </a:rPr>
                        <a:t>$258,000 to $322,000</a:t>
                      </a:r>
                    </a:p>
                  </a:txBody>
                  <a:tcPr anchor="ctr">
                    <a:lnL w="952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t"/>
                      <a:r>
                        <a:rPr lang="en-US" sz="1800" b="0" i="0" u="none">
                          <a:solidFill>
                            <a:srgbClr val="000000"/>
                          </a:solidFill>
                          <a:effectLst/>
                          <a:latin typeface="Arial" panose="020B0604020202020204" pitchFamily="34" charset="0"/>
                        </a:rPr>
                        <a:t>$33.30</a:t>
                      </a:r>
                    </a:p>
                  </a:txBody>
                  <a:tcPr anchor="ctr">
                    <a:lnL w="28575" cap="flat" cmpd="sng" algn="ctr">
                      <a:solidFill>
                        <a:schemeClr val="bg1"/>
                      </a:solidFill>
                      <a:prstDash val="solid"/>
                      <a:round/>
                      <a:headEnd type="none" w="med" len="med"/>
                      <a:tailEnd type="none" w="med" len="med"/>
                    </a:lnL>
                    <a:lnR w="12700">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978748413"/>
                  </a:ext>
                </a:extLst>
              </a:tr>
              <a:tr h="548640">
                <a:tc>
                  <a:txBody>
                    <a:bodyPr/>
                    <a:lstStyle/>
                    <a:p>
                      <a:pPr algn="ctr" fontAlgn="t"/>
                      <a:r>
                        <a:rPr lang="en-US" sz="1800" b="0" i="0" u="none">
                          <a:solidFill>
                            <a:srgbClr val="000000"/>
                          </a:solidFill>
                          <a:effectLst/>
                          <a:latin typeface="Arial" panose="020B0604020202020204" pitchFamily="34" charset="0"/>
                        </a:rPr>
                        <a:t>$161,000 to $193,000</a:t>
                      </a:r>
                    </a:p>
                  </a:txBody>
                  <a:tcPr anchor="ctr">
                    <a:lnL w="12700">
                      <a:noFill/>
                    </a:lnL>
                    <a:lnR w="9525"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t"/>
                      <a:r>
                        <a:rPr lang="en-US" sz="1800" b="0" i="0" u="none">
                          <a:solidFill>
                            <a:srgbClr val="000000"/>
                          </a:solidFill>
                          <a:effectLst/>
                          <a:latin typeface="Arial" panose="020B0604020202020204" pitchFamily="34" charset="0"/>
                        </a:rPr>
                        <a:t>$322,000 to $386,000</a:t>
                      </a:r>
                    </a:p>
                  </a:txBody>
                  <a:tcPr anchor="ctr">
                    <a:lnL w="952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t"/>
                      <a:r>
                        <a:rPr lang="en-US" sz="1800" b="0" i="0" u="none">
                          <a:solidFill>
                            <a:srgbClr val="000000"/>
                          </a:solidFill>
                          <a:effectLst/>
                          <a:latin typeface="Arial" panose="020B0604020202020204" pitchFamily="34" charset="0"/>
                        </a:rPr>
                        <a:t>$53.80</a:t>
                      </a:r>
                    </a:p>
                  </a:txBody>
                  <a:tcPr anchor="ctr">
                    <a:lnL w="28575" cap="flat" cmpd="sng" algn="ctr">
                      <a:solidFill>
                        <a:schemeClr val="bg1"/>
                      </a:solidFill>
                      <a:prstDash val="solid"/>
                      <a:round/>
                      <a:headEnd type="none" w="med" len="med"/>
                      <a:tailEnd type="none" w="med" len="med"/>
                    </a:lnL>
                    <a:lnR w="12700">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878544630"/>
                  </a:ext>
                </a:extLst>
              </a:tr>
              <a:tr h="548640">
                <a:tc>
                  <a:txBody>
                    <a:bodyPr/>
                    <a:lstStyle/>
                    <a:p>
                      <a:pPr algn="ctr" fontAlgn="t"/>
                      <a:r>
                        <a:rPr lang="en-US" sz="1800" b="0" i="0" u="none">
                          <a:solidFill>
                            <a:srgbClr val="000000"/>
                          </a:solidFill>
                          <a:effectLst/>
                          <a:latin typeface="Arial" panose="020B0604020202020204" pitchFamily="34" charset="0"/>
                        </a:rPr>
                        <a:t>$193,000 to $500,000</a:t>
                      </a:r>
                    </a:p>
                  </a:txBody>
                  <a:tcPr anchor="ctr">
                    <a:lnL w="12700">
                      <a:noFill/>
                    </a:lnL>
                    <a:lnR w="9525"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t"/>
                      <a:r>
                        <a:rPr lang="en-US" sz="1800" b="0" i="0" u="none">
                          <a:solidFill>
                            <a:srgbClr val="000000"/>
                          </a:solidFill>
                          <a:effectLst/>
                          <a:latin typeface="Arial" panose="020B0604020202020204" pitchFamily="34" charset="0"/>
                        </a:rPr>
                        <a:t>$386,000 to $750,000</a:t>
                      </a:r>
                    </a:p>
                  </a:txBody>
                  <a:tcPr anchor="ctr">
                    <a:lnL w="952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t"/>
                      <a:r>
                        <a:rPr lang="en-US" sz="1800" b="0" i="0" u="none">
                          <a:solidFill>
                            <a:srgbClr val="000000"/>
                          </a:solidFill>
                          <a:effectLst/>
                          <a:latin typeface="Arial" panose="020B0604020202020204" pitchFamily="34" charset="0"/>
                        </a:rPr>
                        <a:t>$74.20</a:t>
                      </a:r>
                    </a:p>
                  </a:txBody>
                  <a:tcPr anchor="ctr">
                    <a:lnL w="28575" cap="flat" cmpd="sng" algn="ctr">
                      <a:solidFill>
                        <a:schemeClr val="bg1"/>
                      </a:solidFill>
                      <a:prstDash val="solid"/>
                      <a:round/>
                      <a:headEnd type="none" w="med" len="med"/>
                      <a:tailEnd type="none" w="med" len="med"/>
                    </a:lnL>
                    <a:lnR w="12700">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078894818"/>
                  </a:ext>
                </a:extLst>
              </a:tr>
              <a:tr h="548640">
                <a:tc>
                  <a:txBody>
                    <a:bodyPr/>
                    <a:lstStyle/>
                    <a:p>
                      <a:pPr algn="ctr" fontAlgn="t"/>
                      <a:r>
                        <a:rPr lang="en-US" sz="1800" b="0" i="0" u="none">
                          <a:solidFill>
                            <a:srgbClr val="000000"/>
                          </a:solidFill>
                          <a:effectLst/>
                          <a:latin typeface="Arial" panose="020B0604020202020204" pitchFamily="34" charset="0"/>
                        </a:rPr>
                        <a:t>&gt; $500,000</a:t>
                      </a:r>
                    </a:p>
                  </a:txBody>
                  <a:tcPr anchor="ctr">
                    <a:lnL w="12700">
                      <a:noFill/>
                    </a:lnL>
                    <a:lnR w="9525"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a:noFill/>
                    </a:lnB>
                    <a:lnTlToBr w="12700" cmpd="sng">
                      <a:noFill/>
                      <a:prstDash val="solid"/>
                    </a:lnTlToBr>
                    <a:lnBlToTr w="12700" cmpd="sng">
                      <a:noFill/>
                      <a:prstDash val="solid"/>
                    </a:lnBlToTr>
                    <a:solidFill>
                      <a:srgbClr val="E6E6E6"/>
                    </a:solidFill>
                  </a:tcPr>
                </a:tc>
                <a:tc>
                  <a:txBody>
                    <a:bodyPr/>
                    <a:lstStyle/>
                    <a:p>
                      <a:pPr algn="ctr" fontAlgn="t"/>
                      <a:r>
                        <a:rPr lang="en-US" sz="1800" b="0" i="0" u="none">
                          <a:solidFill>
                            <a:srgbClr val="000000"/>
                          </a:solidFill>
                          <a:effectLst/>
                          <a:latin typeface="Arial" panose="020B0604020202020204" pitchFamily="34" charset="0"/>
                        </a:rPr>
                        <a:t>&gt; $750,000</a:t>
                      </a:r>
                    </a:p>
                  </a:txBody>
                  <a:tcPr anchor="ctr">
                    <a:lnL w="952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a:noFill/>
                    </a:lnB>
                    <a:lnTlToBr w="12700" cmpd="sng">
                      <a:noFill/>
                      <a:prstDash val="solid"/>
                    </a:lnTlToBr>
                    <a:lnBlToTr w="12700" cmpd="sng">
                      <a:noFill/>
                      <a:prstDash val="solid"/>
                    </a:lnBlToTr>
                    <a:solidFill>
                      <a:srgbClr val="E6E6E6"/>
                    </a:solidFill>
                  </a:tcPr>
                </a:tc>
                <a:tc>
                  <a:txBody>
                    <a:bodyPr/>
                    <a:lstStyle/>
                    <a:p>
                      <a:pPr algn="ctr" fontAlgn="t"/>
                      <a:r>
                        <a:rPr lang="en-US" sz="1800" b="0" i="0" u="none" dirty="0">
                          <a:solidFill>
                            <a:srgbClr val="000000"/>
                          </a:solidFill>
                          <a:effectLst/>
                          <a:latin typeface="Arial" panose="020B0604020202020204" pitchFamily="34" charset="0"/>
                        </a:rPr>
                        <a:t>$81.00</a:t>
                      </a:r>
                    </a:p>
                  </a:txBody>
                  <a:tcPr anchor="ctr">
                    <a:lnL w="28575" cap="flat" cmpd="sng" algn="ctr">
                      <a:solidFill>
                        <a:schemeClr val="bg1"/>
                      </a:solidFill>
                      <a:prstDash val="solid"/>
                      <a:round/>
                      <a:headEnd type="none" w="med" len="med"/>
                      <a:tailEnd type="none" w="med" len="med"/>
                    </a:lnL>
                    <a:lnR w="12700">
                      <a:noFill/>
                    </a:lnR>
                    <a:lnT w="6350" cap="flat" cmpd="sng" algn="ctr">
                      <a:solidFill>
                        <a:schemeClr val="bg1">
                          <a:lumMod val="65000"/>
                        </a:schemeClr>
                      </a:solidFill>
                      <a:prstDash val="solid"/>
                      <a:round/>
                      <a:headEnd type="none" w="med" len="med"/>
                      <a:tailEnd type="none" w="med" len="med"/>
                    </a:lnT>
                    <a:lnB w="12700">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837838345"/>
                  </a:ext>
                </a:extLst>
              </a:tr>
            </a:tbl>
          </a:graphicData>
        </a:graphic>
      </p:graphicFrame>
      <p:pic>
        <p:nvPicPr>
          <p:cNvPr id="5" name="Picture 4">
            <a:extLst>
              <a:ext uri="{FF2B5EF4-FFF2-40B4-BE49-F238E27FC236}">
                <a16:creationId xmlns:a16="http://schemas.microsoft.com/office/drawing/2014/main" id="{7CFC4B32-3BE0-0AFB-3180-3B6744C64BC8}"/>
              </a:ext>
            </a:extLst>
          </p:cNvPr>
          <p:cNvPicPr>
            <a:picLocks noChangeAspect="1"/>
          </p:cNvPicPr>
          <p:nvPr/>
        </p:nvPicPr>
        <p:blipFill rotWithShape="1">
          <a:blip r:embed="rId3">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1358837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26DD6F3E-8478-3797-C96C-B6CC2E2CE81C}"/>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11459" b="11459"/>
          <a:stretch/>
        </p:blipFill>
        <p:spPr/>
      </p:pic>
      <p:sp>
        <p:nvSpPr>
          <p:cNvPr id="3" name="Title 2">
            <a:extLst>
              <a:ext uri="{FF2B5EF4-FFF2-40B4-BE49-F238E27FC236}">
                <a16:creationId xmlns:a16="http://schemas.microsoft.com/office/drawing/2014/main" id="{AF056614-059D-2F6D-FA15-262416297F05}"/>
              </a:ext>
            </a:extLst>
          </p:cNvPr>
          <p:cNvSpPr>
            <a:spLocks noGrp="1"/>
          </p:cNvSpPr>
          <p:nvPr>
            <p:ph type="title"/>
          </p:nvPr>
        </p:nvSpPr>
        <p:spPr/>
        <p:txBody>
          <a:bodyPr/>
          <a:lstStyle/>
          <a:p>
            <a:r>
              <a:rPr lang="en-US" dirty="0"/>
              <a:t>When to Enroll</a:t>
            </a:r>
          </a:p>
        </p:txBody>
      </p:sp>
      <p:sp>
        <p:nvSpPr>
          <p:cNvPr id="10" name="Text Placeholder 9">
            <a:extLst>
              <a:ext uri="{FF2B5EF4-FFF2-40B4-BE49-F238E27FC236}">
                <a16:creationId xmlns:a16="http://schemas.microsoft.com/office/drawing/2014/main" id="{537168F2-F61F-E3D5-D705-A8D2505E8BB3}"/>
              </a:ext>
            </a:extLst>
          </p:cNvPr>
          <p:cNvSpPr>
            <a:spLocks noGrp="1"/>
          </p:cNvSpPr>
          <p:nvPr>
            <p:ph type="body" sz="quarter" idx="17"/>
          </p:nvPr>
        </p:nvSpPr>
        <p:spPr/>
        <p:txBody>
          <a:bodyPr/>
          <a:lstStyle/>
          <a:p>
            <a:endParaRPr lang="en-US"/>
          </a:p>
        </p:txBody>
      </p:sp>
      <p:sp>
        <p:nvSpPr>
          <p:cNvPr id="5" name="Slide Number Placeholder 4">
            <a:extLst>
              <a:ext uri="{FF2B5EF4-FFF2-40B4-BE49-F238E27FC236}">
                <a16:creationId xmlns:a16="http://schemas.microsoft.com/office/drawing/2014/main" id="{1FA0E28A-7DA8-4F1A-5B01-F71FCBD68448}"/>
              </a:ext>
            </a:extLst>
          </p:cNvPr>
          <p:cNvSpPr>
            <a:spLocks noGrp="1"/>
          </p:cNvSpPr>
          <p:nvPr>
            <p:ph type="sldNum" sz="quarter" idx="19"/>
          </p:nvPr>
        </p:nvSpPr>
        <p:spPr/>
        <p:txBody>
          <a:bodyPr/>
          <a:lstStyle/>
          <a:p>
            <a:fld id="{63DCA5C9-2E11-4C67-86EB-AE1DE127DC64}" type="slidenum">
              <a:rPr lang="en-US" smtClean="0"/>
              <a:pPr/>
              <a:t>9</a:t>
            </a:fld>
            <a:endParaRPr lang="en-US"/>
          </a:p>
        </p:txBody>
      </p:sp>
      <p:sp>
        <p:nvSpPr>
          <p:cNvPr id="6" name="Footer Placeholder 5">
            <a:extLst>
              <a:ext uri="{FF2B5EF4-FFF2-40B4-BE49-F238E27FC236}">
                <a16:creationId xmlns:a16="http://schemas.microsoft.com/office/drawing/2014/main" id="{ABC8ED84-AA35-7736-B2FB-42997B486F04}"/>
              </a:ext>
            </a:extLst>
          </p:cNvPr>
          <p:cNvSpPr>
            <a:spLocks noGrp="1"/>
          </p:cNvSpPr>
          <p:nvPr>
            <p:ph type="ftr" sz="quarter" idx="10"/>
          </p:nvPr>
        </p:nvSpPr>
        <p:spPr/>
        <p:txBody>
          <a:bodyPr/>
          <a:lstStyle/>
          <a:p>
            <a:pPr lvl="6"/>
            <a:r>
              <a:rPr lang="en-US"/>
              <a:t>© 2024 WTW. Proprietary and confidential. For WTW and WTW client use only.</a:t>
            </a:r>
          </a:p>
        </p:txBody>
      </p:sp>
      <p:pic>
        <p:nvPicPr>
          <p:cNvPr id="2" name="Picture 1">
            <a:extLst>
              <a:ext uri="{FF2B5EF4-FFF2-40B4-BE49-F238E27FC236}">
                <a16:creationId xmlns:a16="http://schemas.microsoft.com/office/drawing/2014/main" id="{7ACB30E7-69CF-7DB6-4EEF-E77C3018FB39}"/>
              </a:ext>
            </a:extLst>
          </p:cNvPr>
          <p:cNvPicPr>
            <a:picLocks noChangeAspect="1"/>
          </p:cNvPicPr>
          <p:nvPr/>
        </p:nvPicPr>
        <p:blipFill rotWithShape="1">
          <a:blip r:embed="rId3">
            <a:duotone>
              <a:prstClr val="black"/>
              <a:srgbClr val="D9C3A5">
                <a:tint val="50000"/>
                <a:satMod val="180000"/>
              </a:srgbClr>
            </a:duotone>
            <a:alphaModFix amt="25000"/>
            <a:extLst>
              <a:ext uri="{28A0092B-C50C-407E-A947-70E740481C1C}">
                <a14:useLocalDpi xmlns:a14="http://schemas.microsoft.com/office/drawing/2010/main" val="0"/>
              </a:ext>
            </a:extLst>
          </a:blip>
          <a:srcRect t="4430" b="6319"/>
          <a:stretch/>
        </p:blipFill>
        <p:spPr>
          <a:xfrm rot="20257254">
            <a:off x="1920817" y="2093429"/>
            <a:ext cx="8259160" cy="2313960"/>
          </a:xfrm>
          <a:prstGeom prst="rect">
            <a:avLst/>
          </a:prstGeom>
        </p:spPr>
      </p:pic>
    </p:spTree>
    <p:extLst>
      <p:ext uri="{BB962C8B-B14F-4D97-AF65-F5344CB8AC3E}">
        <p14:creationId xmlns:p14="http://schemas.microsoft.com/office/powerpoint/2010/main" val="16299748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PREFIX" val="SA_"/>
  <p:tag name="SA_WATERMARK" val="SA_WATERMARK"/>
  <p:tag name="SA_CREATEDATE" val="27 June 2022"/>
  <p:tag name="SA_TEMPLATENAME" val="wtw_ppt_16x9_template with in-situ_slides_060922"/>
</p:tagLst>
</file>

<file path=ppt/tags/tag2.xml><?xml version="1.0" encoding="utf-8"?>
<p:tagLst xmlns:a="http://schemas.openxmlformats.org/drawingml/2006/main" xmlns:r="http://schemas.openxmlformats.org/officeDocument/2006/relationships" xmlns:p="http://schemas.openxmlformats.org/presentationml/2006/main">
  <p:tag name="SA_WATERMARK" val="SA_WATERMARK"/>
</p:tagLst>
</file>

<file path=ppt/theme/theme1.xml><?xml version="1.0" encoding="utf-8"?>
<a:theme xmlns:a="http://schemas.openxmlformats.org/drawingml/2006/main" name="WTW Brand Template">
  <a:themeElements>
    <a:clrScheme name="Custom 37">
      <a:dk1>
        <a:srgbClr val="000000"/>
      </a:dk1>
      <a:lt1>
        <a:srgbClr val="FFFFFF"/>
      </a:lt1>
      <a:dk2>
        <a:srgbClr val="7F35B2"/>
      </a:dk2>
      <a:lt2>
        <a:srgbClr val="E6E6E6"/>
      </a:lt2>
      <a:accent1>
        <a:srgbClr val="48086F"/>
      </a:accent1>
      <a:accent2>
        <a:srgbClr val="C900AC"/>
      </a:accent2>
      <a:accent3>
        <a:srgbClr val="F6517F"/>
      </a:accent3>
      <a:accent4>
        <a:srgbClr val="FF8204"/>
      </a:accent4>
      <a:accent5>
        <a:srgbClr val="FFB92A"/>
      </a:accent5>
      <a:accent6>
        <a:srgbClr val="3ADCC9"/>
      </a:accent6>
      <a:hlink>
        <a:srgbClr val="7F34B2"/>
      </a:hlink>
      <a:folHlink>
        <a:srgbClr val="48086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solidFill>
            <a:schemeClr val="tx1"/>
          </a:solidFill>
        </a:ln>
        <a:effectLst/>
      </a:spPr>
      <a:bodyPr rtlCol="0" anchor="ctr"/>
      <a:lstStyle>
        <a:defPPr algn="ctr">
          <a:defRPr/>
        </a:defPPr>
      </a:lstStyle>
    </a:spDef>
    <a:txDef>
      <a:spPr>
        <a:noFill/>
      </a:spPr>
      <a:bodyPr wrap="none" lIns="91440" tIns="45720" rIns="91440" bIns="45720" rtlCol="0">
        <a:spAutoFit/>
      </a:bodyPr>
      <a:lstStyle>
        <a:defPPr marL="0" indent="-3657600" algn="l">
          <a:spcAft>
            <a:spcPts val="600"/>
          </a:spcAft>
          <a:defRPr b="0" i="0" dirty="0" smtClean="0">
            <a:latin typeface="+mn-lt"/>
            <a:ea typeface="Roboto" panose="02000000000000000000" pitchFamily="2" charset="0"/>
            <a:cs typeface="Times New Roman" panose="02020603050405020304" pitchFamily="18" charset="0"/>
          </a:defRPr>
        </a:defPPr>
      </a:lstStyle>
    </a:txDef>
  </a:objectDefaults>
  <a:extraClrSchemeLst/>
  <a:custClrLst>
    <a:custClr name="Ultraviolet">
      <a:srgbClr val="7F35B2"/>
    </a:custClr>
    <a:custClr name="Black">
      <a:srgbClr val="000000"/>
    </a:custClr>
    <a:custClr name="White">
      <a:srgbClr val="FFFFFF"/>
    </a:custClr>
    <a:custClr name="Gray Matter Light">
      <a:srgbClr val="E6E6E6"/>
    </a:custClr>
    <a:custClr name="Gray Matter">
      <a:srgbClr val="BFBFBF"/>
    </a:custClr>
    <a:custClr name="Gray Matter Dark">
      <a:srgbClr val="808080"/>
    </a:custClr>
    <a:custClr name="White">
      <a:srgbClr val="FFFFFF"/>
    </a:custClr>
    <a:custClr name="White">
      <a:srgbClr val="FFFFFF"/>
    </a:custClr>
    <a:custClr name="White">
      <a:srgbClr val="FFFFFF"/>
    </a:custClr>
    <a:custClr name="White">
      <a:srgbClr val="FFFFFF"/>
    </a:custClr>
    <a:custClr name="Ultraviolet Dark">
      <a:srgbClr val="48086F"/>
    </a:custClr>
    <a:custClr name="Fireworks">
      <a:srgbClr val="C900AC"/>
    </a:custClr>
    <a:custClr name="Coral Reef">
      <a:srgbClr val="F6517F"/>
    </a:custClr>
    <a:custClr name="Mandarin">
      <a:srgbClr val="FF8204"/>
    </a:custClr>
    <a:custClr name="Submarine">
      <a:srgbClr val="FFB92A"/>
    </a:custClr>
    <a:custClr name="Infinity">
      <a:srgbClr val="3ADCC9"/>
    </a:custClr>
    <a:custClr name="Stratosphere">
      <a:srgbClr val="327FEF"/>
    </a:custClr>
    <a:custClr name="White">
      <a:srgbClr val="FFFFFF"/>
    </a:custClr>
    <a:custClr name="White">
      <a:srgbClr val="FFFFFF"/>
    </a:custClr>
    <a:custClr name="White">
      <a:srgbClr val="FFFFFF"/>
    </a:custClr>
    <a:custClr name="Ultraviolet Light">
      <a:srgbClr val="C2A8F0"/>
    </a:custClr>
    <a:custClr name="Fireworks Light">
      <a:srgbClr val="E377DC"/>
    </a:custClr>
    <a:custClr name="Coral Reef Light">
      <a:srgbClr val="FFA3C2"/>
    </a:custClr>
    <a:custClr name="Mandarin Light">
      <a:srgbClr val="FFBFAC"/>
    </a:custClr>
    <a:custClr name="Submarine Light">
      <a:srgbClr val="F8E19A"/>
    </a:custClr>
    <a:custClr name="Infinity Light">
      <a:srgbClr val="A8E8E2"/>
    </a:custClr>
    <a:custClr name="Stratosphere Light">
      <a:srgbClr val="C3D7FE"/>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wtw_ppt_16x9_template_and_guidance_101322.pptx" id="{9016E849-E63B-4633-B36B-D8D605BF76BD}" vid="{39E71BDE-D784-4873-8F23-EED355820C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spe:Receivers>
</file>

<file path=customXml/item3.xml><?xml version="1.0" encoding="utf-8"?>
<?mso-contentType ?>
<SharedContentType xmlns="Microsoft.SharePoint.Taxonomy.ContentTypeSync" SourceId="5d639306-5220-4f62-8b39-d9a537361609" ContentTypeId="0x010100725E60EF2E824CBB9F9F6219DD094B09A2B1" PreviousValue="true" LastSyncTimeStamp="2022-06-01T13:34:38.687Z"/>
</file>

<file path=customXml/item4.xml><?xml version="1.0" encoding="utf-8"?>
<?mso-contentType ?>
<p:Policy xmlns:p="office.server.policy" id="" local="true">
  <p:Name>TCT Contracts and Agreements</p:Name>
  <p:Description/>
  <p:Statement/>
  <p:PolicyItems>
    <p:PolicyItem featureId="Microsoft.Office.RecordsManagement.PolicyFeatures.Expiration" staticId="0x010100725E60EF2E824CBB9F9F6219DD094B09A2B1|1208973698" UniqueId="2d0c0ff1-3d41-46b6-9b38-d6042c8b1573">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DeletePreviousVersions"/>
              </data>
            </stages>
          </Schedule>
        </Schedules>
      </p:CustomData>
    </p:PolicyItem>
  </p:PolicyItems>
</p:Policy>
</file>

<file path=customXml/item5.xml><?xml version="1.0" encoding="utf-8"?>
<?mso-contentType ?>
<PolicyDirtyBag xmlns="microsoft.office.server.policy.changes">
  <Microsoft.Office.RecordsManagement.PolicyFeatures.Expiration op="Change"/>
</PolicyDirtyBag>
</file>

<file path=customXml/item6.xml><?xml version="1.0" encoding="utf-8"?>
<ct:contentTypeSchema xmlns:ct="http://schemas.microsoft.com/office/2006/metadata/contentType" xmlns:ma="http://schemas.microsoft.com/office/2006/metadata/properties/metaAttributes" ct:_="" ma:_="" ma:contentTypeName="TCT Contracts and Agreements" ma:contentTypeID="0x010100725E60EF2E824CBB9F9F6219DD094B09A2B100F898A01661E89E4AB118E5541F368AD0" ma:contentTypeVersion="78" ma:contentTypeDescription="Create a new document." ma:contentTypeScope="" ma:versionID="6b3f37e69dd3ddc42dd125be61778afc">
  <xsd:schema xmlns:xsd="http://www.w3.org/2001/XMLSchema" xmlns:xs="http://www.w3.org/2001/XMLSchema" xmlns:p="http://schemas.microsoft.com/office/2006/metadata/properties" xmlns:ns1="http://schemas.microsoft.com/sharepoint/v3" xmlns:ns2="e3af3928-72d3-4b8a-b86b-2250b2499d03" xmlns:ns3="20dca585-9855-46b7-a444-6d8eca52fe2d" xmlns:ns4="f0503103-f0e7-4a0d-88f6-55ac7c386b92" targetNamespace="http://schemas.microsoft.com/office/2006/metadata/properties" ma:root="true" ma:fieldsID="f1ec3ba58a96b0971264e487eda0e901" ns1:_="" ns2:_="" ns3:_="" ns4:_="">
    <xsd:import namespace="http://schemas.microsoft.com/sharepoint/v3"/>
    <xsd:import namespace="e3af3928-72d3-4b8a-b86b-2250b2499d03"/>
    <xsd:import namespace="20dca585-9855-46b7-a444-6d8eca52fe2d"/>
    <xsd:import namespace="f0503103-f0e7-4a0d-88f6-55ac7c386b92"/>
    <xsd:element name="properties">
      <xsd:complexType>
        <xsd:sequence>
          <xsd:element name="documentManagement">
            <xsd:complexType>
              <xsd:all>
                <xsd:element ref="ns2:TCT_PersonallyIdentifiableInformation" minOccurs="0"/>
                <xsd:element ref="ns2:TCT_PersonalHealthInformation" minOccurs="0"/>
                <xsd:element ref="ns2:TCT_CorporateProjectPhase" minOccurs="0"/>
                <xsd:element ref="ns2:TCT_ClientSpecialty" minOccurs="0"/>
                <xsd:element ref="ns2:TCT_ClientSpecialtyCode" minOccurs="0"/>
                <xsd:element ref="ns2:TCT_ContractExpirationDate" minOccurs="0"/>
                <xsd:element ref="ns1:_dlc_Exempt" minOccurs="0"/>
                <xsd:element ref="ns1:_dlc_ExpireDateSaved" minOccurs="0"/>
                <xsd:element ref="ns1:_dlc_ExpireDate"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4:SharedWithUsers" minOccurs="0"/>
                <xsd:element ref="ns4:SharedWithDetail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4" nillable="true" ma:displayName="Exempt from Policy" ma:hidden="true" ma:internalName="_dlc_Exempt" ma:readOnly="true">
      <xsd:simpleType>
        <xsd:restriction base="dms:Unknown"/>
      </xsd:simpleType>
    </xsd:element>
    <xsd:element name="_dlc_ExpireDateSaved" ma:index="15" nillable="true" ma:displayName="Original Expiration Date" ma:hidden="true" ma:internalName="_dlc_ExpireDateSaved" ma:readOnly="true">
      <xsd:simpleType>
        <xsd:restriction base="dms:DateTime"/>
      </xsd:simpleType>
    </xsd:element>
    <xsd:element name="_dlc_ExpireDate" ma:index="16"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3af3928-72d3-4b8a-b86b-2250b2499d03" elementFormDefault="qualified">
    <xsd:import namespace="http://schemas.microsoft.com/office/2006/documentManagement/types"/>
    <xsd:import namespace="http://schemas.microsoft.com/office/infopath/2007/PartnerControls"/>
    <xsd:element name="TCT_PersonallyIdentifiableInformation" ma:index="8" nillable="true" ma:displayName="PII" ma:default="No" ma:description="Any data about an identifiable individual (such as date of birth or unique ID number)" ma:internalName="TCT_PersonallyIdentifiableInformation">
      <xsd:simpleType>
        <xsd:restriction base="dms:Choice">
          <xsd:enumeration value="Yes"/>
          <xsd:enumeration value="No"/>
        </xsd:restriction>
      </xsd:simpleType>
    </xsd:element>
    <xsd:element name="TCT_PersonalHealthInformation" ma:index="9" nillable="true" ma:displayName="PHI(US Only)" ma:default="No" ma:description="For US Projects Only.  Any information from a covered entity about health, coverage, benefits, or payments that can be linked to a specific individual. For details, please see the FAQ section within the Resources site" ma:internalName="TCT_PersonalHealthInformation">
      <xsd:simpleType>
        <xsd:restriction base="dms:Choice">
          <xsd:enumeration value="Yes"/>
          <xsd:enumeration value="No"/>
        </xsd:restriction>
      </xsd:simpleType>
    </xsd:element>
    <xsd:element name="TCT_CorporateProjectPhase" ma:index="10" nillable="true" ma:displayName="Corporate Project Phase" ma:internalName="TCT_CorporateProjectPhase">
      <xsd:simpleType>
        <xsd:restriction base="dms:Choice">
          <xsd:enumeration value="Scope/Prioritize"/>
          <xsd:enumeration value="Plan"/>
          <xsd:enumeration value="Deliver"/>
          <xsd:enumeration value="Assess &amp; Monitor"/>
        </xsd:restriction>
      </xsd:simpleType>
    </xsd:element>
    <xsd:element name="TCT_ClientSpecialty" ma:index="11" nillable="true" ma:displayName="Client/Specialty" ma:internalName="TCT_ClientSpecialty">
      <xsd:simpleType>
        <xsd:restriction base="dms:Text"/>
      </xsd:simpleType>
    </xsd:element>
    <xsd:element name="TCT_ClientSpecialtyCode" ma:index="12" nillable="true" ma:displayName="Client/Specialty Code" ma:internalName="TCT_ClientSpecialtyCode">
      <xsd:simpleType>
        <xsd:restriction base="dms:Text"/>
      </xsd:simpleType>
    </xsd:element>
    <xsd:element name="TCT_ContractExpirationDate" ma:index="13" nillable="true" ma:displayName="Contract Expiration Date" ma:format="DateOnly" ma:internalName="TCT_ContractExpirationDate">
      <xsd:simpleType>
        <xsd:restriction base="dms:DateTime"/>
      </xsd:simpleType>
    </xsd:element>
    <xsd:element name="TaxCatchAll" ma:index="21" nillable="true" ma:displayName="Taxonomy Catch All Column" ma:hidden="true" ma:list="{4fea96f9-d6e3-43a4-a6da-1c8ba20ccff5}" ma:internalName="TaxCatchAll" ma:showField="CatchAllData" ma:web="f0503103-f0e7-4a0d-88f6-55ac7c386b9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dca585-9855-46b7-a444-6d8eca52fe2d"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d639306-5220-4f62-8b39-d9a537361609" ma:termSetId="09814cd3-568e-fe90-9814-8d621ff8fb84" ma:anchorId="fba54fb3-c3e1-fe81-a776-ca4b69148c4d" ma:open="true" ma:isKeyword="false">
      <xsd:complexType>
        <xsd:sequence>
          <xsd:element ref="pc:Terms" minOccurs="0" maxOccurs="1"/>
        </xsd:sequence>
      </xsd:complex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DateTaken" ma:index="24" nillable="true" ma:displayName="MediaServiceDateTaken" ma:hidden="true" ma:internalName="MediaServiceDateTaken"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LengthInSeconds" ma:index="2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03103-f0e7-4a0d-88f6-55ac7c386b92"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p:properties xmlns:p="http://schemas.microsoft.com/office/2006/metadata/properties" xmlns:xsi="http://www.w3.org/2001/XMLSchema-instance" xmlns:pc="http://schemas.microsoft.com/office/infopath/2007/PartnerControls">
  <documentManagement>
    <TaxCatchAll xmlns="e3af3928-72d3-4b8a-b86b-2250b2499d03" xsi:nil="true"/>
    <TCT_ClientSpecialtyCode xmlns="e3af3928-72d3-4b8a-b86b-2250b2499d03" xsi:nil="true"/>
    <TCT_CorporateProjectPhase xmlns="e3af3928-72d3-4b8a-b86b-2250b2499d03" xsi:nil="true"/>
    <lcf76f155ced4ddcb4097134ff3c332f xmlns="20dca585-9855-46b7-a444-6d8eca52fe2d">
      <Terms xmlns="http://schemas.microsoft.com/office/infopath/2007/PartnerControls"/>
    </lcf76f155ced4ddcb4097134ff3c332f>
    <TCT_PersonalHealthInformation xmlns="e3af3928-72d3-4b8a-b86b-2250b2499d03">No</TCT_PersonalHealthInformation>
    <TCT_ContractExpirationDate xmlns="e3af3928-72d3-4b8a-b86b-2250b2499d03" xsi:nil="true"/>
    <TCT_ClientSpecialty xmlns="e3af3928-72d3-4b8a-b86b-2250b2499d03" xsi:nil="true"/>
    <TCT_PersonallyIdentifiableInformation xmlns="e3af3928-72d3-4b8a-b86b-2250b2499d03">No</TCT_PersonallyIdentifiableInformation>
    <_dlc_ExpireDateSaved xmlns="http://schemas.microsoft.com/sharepoint/v3" xsi:nil="true"/>
    <_dlc_ExpireDate xmlns="http://schemas.microsoft.com/sharepoint/v3">2024-10-13T12:56:22+00:00</_dlc_ExpireDate>
  </documentManagement>
</p:properties>
</file>

<file path=customXml/itemProps1.xml><?xml version="1.0" encoding="utf-8"?>
<ds:datastoreItem xmlns:ds="http://schemas.openxmlformats.org/officeDocument/2006/customXml" ds:itemID="{B4EE1DD2-7369-4637-890C-945791B46234}">
  <ds:schemaRefs>
    <ds:schemaRef ds:uri="http://schemas.microsoft.com/sharepoint/v3/contenttype/forms"/>
  </ds:schemaRefs>
</ds:datastoreItem>
</file>

<file path=customXml/itemProps2.xml><?xml version="1.0" encoding="utf-8"?>
<ds:datastoreItem xmlns:ds="http://schemas.openxmlformats.org/officeDocument/2006/customXml" ds:itemID="{91D2E5F6-8BF2-431F-A3DB-E6707BE55589}">
  <ds:schemaRefs>
    <ds:schemaRef ds:uri="http://schemas.microsoft.com/sharepoint/events"/>
  </ds:schemaRefs>
</ds:datastoreItem>
</file>

<file path=customXml/itemProps3.xml><?xml version="1.0" encoding="utf-8"?>
<ds:datastoreItem xmlns:ds="http://schemas.openxmlformats.org/officeDocument/2006/customXml" ds:itemID="{1CCF291F-9EBE-4777-B9E1-D90BE691D667}">
  <ds:schemaRefs>
    <ds:schemaRef ds:uri="Microsoft.SharePoint.Taxonomy.ContentTypeSync"/>
  </ds:schemaRefs>
</ds:datastoreItem>
</file>

<file path=customXml/itemProps4.xml><?xml version="1.0" encoding="utf-8"?>
<ds:datastoreItem xmlns:ds="http://schemas.openxmlformats.org/officeDocument/2006/customXml" ds:itemID="{3333D21A-F74D-4AFD-A4EB-C4C64546131B}">
  <ds:schemaRefs>
    <ds:schemaRef ds:uri="office.server.policy"/>
  </ds:schemaRefs>
</ds:datastoreItem>
</file>

<file path=customXml/itemProps5.xml><?xml version="1.0" encoding="utf-8"?>
<ds:datastoreItem xmlns:ds="http://schemas.openxmlformats.org/officeDocument/2006/customXml" ds:itemID="{38A797E7-DE3C-43C5-BA4F-0B07FE6581D1}">
  <ds:schemaRefs>
    <ds:schemaRef ds:uri="microsoft.office.server.policy.changes"/>
  </ds:schemaRefs>
</ds:datastoreItem>
</file>

<file path=customXml/itemProps6.xml><?xml version="1.0" encoding="utf-8"?>
<ds:datastoreItem xmlns:ds="http://schemas.openxmlformats.org/officeDocument/2006/customXml" ds:itemID="{1EC60857-0F21-4763-9AD3-F11A6B110D89}">
  <ds:schemaRefs>
    <ds:schemaRef ds:uri="20dca585-9855-46b7-a444-6d8eca52fe2d"/>
    <ds:schemaRef ds:uri="e3af3928-72d3-4b8a-b86b-2250b2499d03"/>
    <ds:schemaRef ds:uri="f0503103-f0e7-4a0d-88f6-55ac7c386b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7.xml><?xml version="1.0" encoding="utf-8"?>
<ds:datastoreItem xmlns:ds="http://schemas.openxmlformats.org/officeDocument/2006/customXml" ds:itemID="{EEF607C6-A57A-4B03-A83A-45F6327B7BA6}">
  <ds:schemaRefs>
    <ds:schemaRef ds:uri="20dca585-9855-46b7-a444-6d8eca52fe2d"/>
    <ds:schemaRef ds:uri="6f970924-b915-492e-bfdb-ebbb49cca1e0"/>
    <ds:schemaRef ds:uri="dda24b63-c002-46c2-b8a5-f2329012e845"/>
    <ds:schemaRef ds:uri="e3af3928-72d3-4b8a-b86b-2250b2499d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0000-WTW Template Guide 101322</Template>
  <TotalTime>1566</TotalTime>
  <Words>2266</Words>
  <Application>Microsoft Office PowerPoint</Application>
  <PresentationFormat>Widescreen</PresentationFormat>
  <Paragraphs>290</Paragraphs>
  <Slides>19</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Arial Black</vt:lpstr>
      <vt:lpstr>Calibri</vt:lpstr>
      <vt:lpstr>Google Sans</vt:lpstr>
      <vt:lpstr>Roboto</vt:lpstr>
      <vt:lpstr>Roboto Medium</vt:lpstr>
      <vt:lpstr>Rubik</vt:lpstr>
      <vt:lpstr>Segoe UI</vt:lpstr>
      <vt:lpstr>System Font Regular</vt:lpstr>
      <vt:lpstr>Times New Roman</vt:lpstr>
      <vt:lpstr>Wingdings</vt:lpstr>
      <vt:lpstr>WTW Brand Template</vt:lpstr>
      <vt:lpstr>Let’s talk drugs – An update on Medicare Part D</vt:lpstr>
      <vt:lpstr>Agenda</vt:lpstr>
      <vt:lpstr>Medicare Part D</vt:lpstr>
      <vt:lpstr>Medicare</vt:lpstr>
      <vt:lpstr>Who qualifies for  Medicare Part D?</vt:lpstr>
      <vt:lpstr>2 ways to get Medicare Part D drug coverage:</vt:lpstr>
      <vt:lpstr>2024 phases of Medicare Part D </vt:lpstr>
      <vt:lpstr>2024 Income-related Monthly Adjustment Amounts (IRMAA)</vt:lpstr>
      <vt:lpstr>When to Enroll</vt:lpstr>
      <vt:lpstr>When to enroll in Part D</vt:lpstr>
      <vt:lpstr>Additional enrollment periods</vt:lpstr>
      <vt:lpstr>Creditable prescription drug coverage (a.k.a. creditable coverage)</vt:lpstr>
      <vt:lpstr>Medicare Part D lifetime late enrollment penalty</vt:lpstr>
      <vt:lpstr>IRA Update</vt:lpstr>
      <vt:lpstr>IRA Part D Changes</vt:lpstr>
      <vt:lpstr>2024 &amp; 2025 Medicare Part D Cost Share of Drugs</vt:lpstr>
      <vt:lpstr>Via Benefits – Retiree Marketplace</vt:lpstr>
      <vt:lpstr>Via Benefits – WTW’s Individual Marketplace </vt:lpstr>
      <vt:lpstr>Save the Date</vt:lpstr>
    </vt:vector>
  </TitlesOfParts>
  <Manager/>
  <Company>Willis Towers Watson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widescreen WTW PPT template</dc:title>
  <dc:subject/>
  <dc:creator>Freitas, Cynthia (Richardson)</dc:creator>
  <cp:keywords/>
  <dc:description/>
  <cp:lastModifiedBy>Gallego, Erin (New York City)</cp:lastModifiedBy>
  <cp:revision>55</cp:revision>
  <dcterms:created xsi:type="dcterms:W3CDTF">2022-12-07T20:04:49Z</dcterms:created>
  <dcterms:modified xsi:type="dcterms:W3CDTF">2024-03-07T20:31:38Z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0x010100725E60EF2E824CBB9F9F6219DD094B09A2B100F898A01661E89E4AB118E5541F368AD0</vt:lpwstr>
  </property>
  <property fmtid="{D5CDD505-2E9C-101B-9397-08002B2CF9AE}" pid="3" name="MSIP_Label_d347b247-e90e-43a3-9d7b-004f14ae6873_Enabled">
    <vt:lpwstr>true</vt:lpwstr>
  </property>
  <property fmtid="{D5CDD505-2E9C-101B-9397-08002B2CF9AE}" pid="4" name="MSIP_Label_d347b247-e90e-43a3-9d7b-004f14ae6873_SetDate">
    <vt:lpwstr>2022-03-09T21:29:59Z</vt:lpwstr>
  </property>
  <property fmtid="{D5CDD505-2E9C-101B-9397-08002B2CF9AE}" pid="5" name="MSIP_Label_d347b247-e90e-43a3-9d7b-004f14ae6873_Method">
    <vt:lpwstr>Standard</vt:lpwstr>
  </property>
  <property fmtid="{D5CDD505-2E9C-101B-9397-08002B2CF9AE}" pid="6" name="MSIP_Label_d347b247-e90e-43a3-9d7b-004f14ae6873_Name">
    <vt:lpwstr>d347b247-e90e-43a3-9d7b-004f14ae6873</vt:lpwstr>
  </property>
  <property fmtid="{D5CDD505-2E9C-101B-9397-08002B2CF9AE}" pid="7" name="MSIP_Label_d347b247-e90e-43a3-9d7b-004f14ae6873_SiteId">
    <vt:lpwstr>76e3921f-489b-4b7e-9547-9ea297add9b5</vt:lpwstr>
  </property>
  <property fmtid="{D5CDD505-2E9C-101B-9397-08002B2CF9AE}" pid="8" name="MSIP_Label_d347b247-e90e-43a3-9d7b-004f14ae6873_ActionId">
    <vt:lpwstr>0bcac9ca-b1d6-455f-97e4-1c9bf4270a89</vt:lpwstr>
  </property>
  <property fmtid="{D5CDD505-2E9C-101B-9397-08002B2CF9AE}" pid="9" name="MSIP_Label_d347b247-e90e-43a3-9d7b-004f14ae6873_ContentBits">
    <vt:lpwstr>0</vt:lpwstr>
  </property>
  <property fmtid="{D5CDD505-2E9C-101B-9397-08002B2CF9AE}" pid="10" name="_dlc_policyId">
    <vt:lpwstr>0x010100725E60EF2E824CBB9F9F6219DD094B09A2B1|1208973698</vt:lpwstr>
  </property>
  <property fmtid="{D5CDD505-2E9C-101B-9397-08002B2CF9AE}" pid="11"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12" name="MediaServiceImageTags">
    <vt:lpwstr/>
  </property>
</Properties>
</file>